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336" r:id="rId3"/>
    <p:sldId id="512" r:id="rId5"/>
    <p:sldId id="631" r:id="rId6"/>
    <p:sldId id="457" r:id="rId7"/>
    <p:sldId id="643" r:id="rId8"/>
    <p:sldId id="658" r:id="rId9"/>
    <p:sldId id="454" r:id="rId10"/>
    <p:sldId id="659" r:id="rId11"/>
    <p:sldId id="660" r:id="rId12"/>
    <p:sldId id="692" r:id="rId13"/>
    <p:sldId id="691" r:id="rId14"/>
    <p:sldId id="674" r:id="rId15"/>
    <p:sldId id="664" r:id="rId16"/>
    <p:sldId id="456" r:id="rId17"/>
    <p:sldId id="665" r:id="rId18"/>
    <p:sldId id="677" r:id="rId19"/>
    <p:sldId id="687" r:id="rId20"/>
    <p:sldId id="676" r:id="rId21"/>
    <p:sldId id="654" r:id="rId22"/>
    <p:sldId id="642" r:id="rId23"/>
  </p:sldIdLst>
  <p:sldSz cx="12192000" cy="6858000"/>
  <p:notesSz cx="6858000" cy="9144000"/>
  <p:embeddedFontLst>
    <p:embeddedFont>
      <p:font typeface="华文行楷" panose="02010800040101010101" charset="-122"/>
      <p:regular r:id="rId27"/>
    </p:embeddedFont>
    <p:embeddedFont>
      <p:font typeface="楷体" panose="02010609060101010101" charset="-122"/>
      <p:regular r:id="rId28"/>
    </p:embeddedFont>
    <p:embeddedFont>
      <p:font typeface="隶书" panose="02010509060101010101" charset="-122"/>
      <p:regular r:id="rId29"/>
    </p:embeddedFont>
    <p:embeddedFont>
      <p:font typeface="Wingdings 2" panose="05020102010507070707" pitchFamily="2" charset="2"/>
      <p:regular r:id="rId30"/>
    </p:embeddedFont>
    <p:embeddedFont>
      <p:font typeface="等线 Light" panose="02010600030101010101" charset="-122"/>
      <p:regular r:id="rId31"/>
    </p:embeddedFont>
    <p:embeddedFont>
      <p:font typeface="等线" panose="02010600030101010101" charset="-122"/>
      <p:regular r:id="rId32"/>
    </p:embeddedFont>
    <p:embeddedFont>
      <p:font typeface="Calibri" panose="020F0502020204030204" charset="0"/>
      <p:regular r:id="rId33"/>
      <p:bold r:id="rId34"/>
      <p:italic r:id="rId35"/>
      <p:boldItalic r:id="rId3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ADAB"/>
    <a:srgbClr val="3C6B76"/>
    <a:srgbClr val="EB8133"/>
    <a:srgbClr val="426959"/>
    <a:srgbClr val="AF5558"/>
    <a:srgbClr val="EBA09E"/>
    <a:srgbClr val="CCEFE2"/>
    <a:srgbClr val="AEADAD"/>
    <a:srgbClr val="CC6600"/>
    <a:srgbClr val="E4E0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 showGuides="1">
      <p:cViewPr>
        <p:scale>
          <a:sx n="59" d="100"/>
          <a:sy n="59" d="100"/>
        </p:scale>
        <p:origin x="1194" y="1320"/>
      </p:cViewPr>
      <p:guideLst>
        <p:guide orient="horz" pos="2387"/>
        <p:guide pos="36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font" Target="fonts/font10.fntdata"/><Relationship Id="rId35" Type="http://schemas.openxmlformats.org/officeDocument/2006/relationships/font" Target="fonts/font9.fntdata"/><Relationship Id="rId34" Type="http://schemas.openxmlformats.org/officeDocument/2006/relationships/font" Target="fonts/font8.fntdata"/><Relationship Id="rId33" Type="http://schemas.openxmlformats.org/officeDocument/2006/relationships/font" Target="fonts/font7.fntdata"/><Relationship Id="rId32" Type="http://schemas.openxmlformats.org/officeDocument/2006/relationships/font" Target="fonts/font6.fntdata"/><Relationship Id="rId31" Type="http://schemas.openxmlformats.org/officeDocument/2006/relationships/font" Target="fonts/font5.fntdata"/><Relationship Id="rId30" Type="http://schemas.openxmlformats.org/officeDocument/2006/relationships/font" Target="fonts/font4.fntdata"/><Relationship Id="rId3" Type="http://schemas.openxmlformats.org/officeDocument/2006/relationships/slide" Target="slides/slide1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120E77-BEAC-4C9D-A744-ECB27BC4F8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8EC9C7-1CA5-4F0A-A098-4F97ADAB24A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916AC-93EC-4A37-A5CB-30C5EFD0BB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916AC-93EC-4A37-A5CB-30C5EFD0BB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EC9C7-1CA5-4F0A-A098-4F97ADAB24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EC9C7-1CA5-4F0A-A098-4F97ADAB24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916AC-93EC-4A37-A5CB-30C5EFD0BB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916AC-93EC-4A37-A5CB-30C5EFD0BB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916AC-93EC-4A37-A5CB-30C5EFD0BB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916AC-93EC-4A37-A5CB-30C5EFD0BB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244F4-8239-4FBA-BAF8-1D7BA70E95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3B9C-3929-4105-9A36-5366D33C22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244F4-8239-4FBA-BAF8-1D7BA70E95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3B9C-3929-4105-9A36-5366D33C22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244F4-8239-4FBA-BAF8-1D7BA70E95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3B9C-3929-4105-9A36-5366D33C22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244F4-8239-4FBA-BAF8-1D7BA70E95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3B9C-3929-4105-9A36-5366D33C22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244F4-8239-4FBA-BAF8-1D7BA70E95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3B9C-3929-4105-9A36-5366D33C22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244F4-8239-4FBA-BAF8-1D7BA70E95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3B9C-3929-4105-9A36-5366D33C22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244F4-8239-4FBA-BAF8-1D7BA70E95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3B9C-3929-4105-9A36-5366D33C22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244F4-8239-4FBA-BAF8-1D7BA70E95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3B9C-3929-4105-9A36-5366D33C22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244F4-8239-4FBA-BAF8-1D7BA70E95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3B9C-3929-4105-9A36-5366D33C22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244F4-8239-4FBA-BAF8-1D7BA70E95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3B9C-3929-4105-9A36-5366D33C22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244F4-8239-4FBA-BAF8-1D7BA70E95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3B9C-3929-4105-9A36-5366D33C22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2">
            <a:alphaModFix amt="26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244F4-8239-4FBA-BAF8-1D7BA70E95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03B9C-3929-4105-9A36-5366D33C22D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4.png"/><Relationship Id="rId6" Type="http://schemas.openxmlformats.org/officeDocument/2006/relationships/tags" Target="../tags/tag2.xml"/><Relationship Id="rId5" Type="http://schemas.openxmlformats.org/officeDocument/2006/relationships/image" Target="../media/image3.png"/><Relationship Id="rId4" Type="http://schemas.microsoft.com/office/2007/relationships/media" Target="ppt/slides/ppt/slides/ppt/slides/ppt/slides/ppt/slides/ppt/slides/ppt/slides/ppt/slides/ppt/slides/ppt/slides/ppt/slides/ppt/slides/ppt/slides/ppt/slides/ppt/slides/ppt/slides/ppt/slides/ppt/slides/ppt/slides/ppt/slides/ppt/slides/ppt/slides/ppt/slides/ppt/slides/ppt/slides/ppt/slides/ppt/slides/ppt/slides/ppt/slides/ppt/slides/clipboard/slides/ppt/media/audio1.wav" TargetMode="External"/><Relationship Id="rId3" Type="http://schemas.openxmlformats.org/officeDocument/2006/relationships/audio" Target="ppt/slides/ppt/slides/ppt/slides/ppt/slides/ppt/slides/ppt/slides/ppt/slides/ppt/slides/ppt/slides/ppt/slides/ppt/slides/ppt/slides/ppt/slides/ppt/slides/ppt/slides/ppt/slides/ppt/slides/ppt/slides/ppt/slides/ppt/slides/ppt/slides/ppt/slides/ppt/slides/ppt/slides/ppt/slides/ppt/slides/ppt/slides/ppt/slides/ppt/slides/ppt/slides/clipboard/slides/ppt/media/audio1.wav" TargetMode="External"/><Relationship Id="rId2" Type="http://schemas.openxmlformats.org/officeDocument/2006/relationships/tags" Target="../tags/tag1.xml"/><Relationship Id="rId16" Type="http://schemas.openxmlformats.org/officeDocument/2006/relationships/notesSlide" Target="../notesSlides/notesSlide1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3.xml"/><Relationship Id="rId13" Type="http://schemas.openxmlformats.org/officeDocument/2006/relationships/image" Target="../media/image8.png"/><Relationship Id="rId12" Type="http://schemas.microsoft.com/office/2007/relationships/media" Target="ppt/slides/ppt/slides/ppt/slides/ppt/slides/ppt/slides/ppt/slides/ppt/slides/ppt/slides/ppt/slides/ppt/slides/ppt/slides/ppt/slides/ppt/slides/ppt/slides/ppt/slides/ppt/slides/ppt/slides/ppt/slides/ppt/slides/ppt/slides/ppt/slides/ppt/slides/ppt/slides/ppt/slides/ppt/slides/ppt/slides/ppt/slides/ppt/slides/ppt/slides/ppt/slides/clipboard/slides/ppt/media/media1.mp3" TargetMode="External"/><Relationship Id="rId11" Type="http://schemas.openxmlformats.org/officeDocument/2006/relationships/audio" Target="ppt/slides/ppt/slides/ppt/slides/ppt/slides/ppt/slides/ppt/slides/ppt/slides/ppt/slides/ppt/slides/ppt/slides/ppt/slides/ppt/slides/ppt/slides/ppt/slides/ppt/slides/ppt/slides/ppt/slides/ppt/slides/ppt/slides/ppt/slides/ppt/slides/ppt/slides/ppt/slides/ppt/slides/ppt/slides/ppt/slides/ppt/slides/ppt/slides/ppt/slides/ppt/slides/clipboard/slides/ppt/media/media1.mp3" TargetMode="External"/><Relationship Id="rId10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tags" Target="../tags/tag9.xml"/><Relationship Id="rId3" Type="http://schemas.microsoft.com/office/2007/relationships/hdphoto" Target="../media/image16.wdp"/><Relationship Id="rId2" Type="http://schemas.openxmlformats.org/officeDocument/2006/relationships/image" Target="../media/image15.png"/><Relationship Id="rId1" Type="http://schemas.openxmlformats.org/officeDocument/2006/relationships/tags" Target="../tags/tag8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jpeg"/><Relationship Id="rId2" Type="http://schemas.openxmlformats.org/officeDocument/2006/relationships/image" Target="../media/image7.png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7.jpeg"/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tags" Target="../tags/tag10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jpeg"/><Relationship Id="rId3" Type="http://schemas.openxmlformats.org/officeDocument/2006/relationships/image" Target="../media/image7.png"/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.xml"/><Relationship Id="rId5" Type="http://schemas.microsoft.com/office/2007/relationships/hdphoto" Target="../media/image32.wdp"/><Relationship Id="rId4" Type="http://schemas.openxmlformats.org/officeDocument/2006/relationships/image" Target="../media/image31.png"/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image" Target="../media/image1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image" Target="../media/image7.png"/><Relationship Id="rId7" Type="http://schemas.openxmlformats.org/officeDocument/2006/relationships/tags" Target="../tags/tag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tags" Target="../tags/tag5.xml"/><Relationship Id="rId3" Type="http://schemas.microsoft.com/office/2007/relationships/hdphoto" Target="../media/image16.wdp"/><Relationship Id="rId2" Type="http://schemas.openxmlformats.org/officeDocument/2006/relationships/image" Target="../media/image15.png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7" t="23400" r="14297" b="33269"/>
          <a:stretch>
            <a:fillRect/>
          </a:stretch>
        </p:blipFill>
        <p:spPr>
          <a:xfrm>
            <a:off x="4041127" y="693440"/>
            <a:ext cx="4109747" cy="3854608"/>
          </a:xfrm>
          <a:prstGeom prst="rect">
            <a:avLst/>
          </a:prstGeom>
          <a:effectLst>
            <a:outerShdw blurRad="50800" dist="114300" dir="1440000" algn="tl" rotWithShape="0">
              <a:prstClr val="black">
                <a:alpha val="19000"/>
              </a:prstClr>
            </a:outerShdw>
          </a:effectLst>
        </p:spPr>
      </p:pic>
      <p:sp>
        <p:nvSpPr>
          <p:cNvPr id="7" name="PA_文本框 6"/>
          <p:cNvSpPr txBox="1"/>
          <p:nvPr>
            <p:custDataLst>
              <p:tags r:id="rId2"/>
            </p:custDataLst>
          </p:nvPr>
        </p:nvSpPr>
        <p:spPr>
          <a:xfrm>
            <a:off x="1808480" y="4733290"/>
            <a:ext cx="93599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+mn-ea"/>
              </a:rPr>
              <a:t>禅观自在 禅悦人生</a:t>
            </a:r>
            <a:endParaRPr lang="zh-CN" altLang="en-US" sz="4000" dirty="0"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  <a:sym typeface="+mn-ea"/>
            </a:endParaRPr>
          </a:p>
        </p:txBody>
      </p:sp>
      <p:pic>
        <p:nvPicPr>
          <p:cNvPr id="19" name="PA_copy3249.wav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link="rId4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9" y="-582529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A_图片 4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6" t="54200"/>
          <a:stretch>
            <a:fillRect/>
          </a:stretch>
        </p:blipFill>
        <p:spPr>
          <a:xfrm>
            <a:off x="8678879" y="4534052"/>
            <a:ext cx="3677699" cy="223160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01" t="66382" r="14297" b="17800"/>
          <a:stretch>
            <a:fillRect/>
          </a:stretch>
        </p:blipFill>
        <p:spPr>
          <a:xfrm>
            <a:off x="9591812" y="532204"/>
            <a:ext cx="2619035" cy="197272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60" t="10402" r="13243" b="40199"/>
          <a:stretch>
            <a:fillRect/>
          </a:stretch>
        </p:blipFill>
        <p:spPr>
          <a:xfrm flipH="1">
            <a:off x="-24315" y="-12860"/>
            <a:ext cx="2735627" cy="4576455"/>
          </a:xfrm>
          <a:prstGeom prst="rect">
            <a:avLst/>
          </a:prstGeom>
        </p:spPr>
      </p:pic>
      <p:pic>
        <p:nvPicPr>
          <p:cNvPr id="13" name="Picture 272" descr="28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1723289" y="3858967"/>
            <a:ext cx="2196732" cy="137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花果山">
            <a:hlinkClick r:id="" action="ppaction://media"/>
          </p:cNvPr>
          <p:cNvPicPr>
            <a:picLocks noChangeAspect="1"/>
          </p:cNvPicPr>
          <p:nvPr>
            <a:audioFile r:link="rId11"/>
            <p:extLst>
              <p:ext uri="{DAA4B4D4-6D71-4841-9C94-3DE7FCFB9230}">
                <p14:media xmlns:p14="http://schemas.microsoft.com/office/powerpoint/2010/main" r:link="rId1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1174636" y="4900809"/>
            <a:ext cx="812800" cy="8128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41140" y="5713730"/>
            <a:ext cx="4758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Arial" panose="020B0604020202020204" charset="-76"/>
              </a:rPr>
              <a:t>    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Arial" panose="020B0604020202020204" charset="-76"/>
              </a:rPr>
              <a:t>中华</a:t>
            </a:r>
            <a:r>
              <a:rPr lang="zh-CN" altLang="en-US" sz="18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Arial" panose="020B0604020202020204" charset="-76"/>
              </a:rPr>
              <a:t>文化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Arial" panose="020B0604020202020204" charset="-76"/>
              </a:rPr>
              <a:t>通识教程    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sym typeface="Arial" panose="020B0604020202020204" charset="-76"/>
              </a:rPr>
              <a:t>主讲：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sym typeface="+mn-ea"/>
              </a:rPr>
              <a:t>周 荣</a:t>
            </a: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sym typeface="Arial" panose="020B0604020202020204" charset="-76"/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6000">
        <p15:prstTrans prst="pageCurlSingle"/>
      </p:transition>
    </mc:Choice>
    <mc:Fallback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8" presetClass="pat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00005 0.001201 L 0.038550 0.100284 L 0.075180 0.001201 L 0.113890 0.100284 L 0.152610 0.001201 L 0.188890 0.100284 L 0.227610 0.001201 L 0.264240 0.100284 L 0.302960 0.001201 L 0.341500 0.100284 L 0.378130 0.001201 L 0.416850 0.100284 L 0.453130 0.001201 L 0.491850 0.100284 L 0.530560 0.001201 L 0.567190 0.100284 L 0.605910 0.001201 " pathEditMode="relative" rAng="0" ptsTypes="AAAAAAAAAAAAAAAAA">
                                      <p:cBhvr>
                                        <p:cTn id="26" dur="2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" y="5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1" presetClass="entr" presetSubtype="0" fill="hold" grpId="0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25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30">
                <p:cTn id="42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1013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占位符 11266"/>
          <p:cNvSpPr/>
          <p:nvPr/>
        </p:nvSpPr>
        <p:spPr>
          <a:xfrm>
            <a:off x="1294130" y="1796415"/>
            <a:ext cx="7210425" cy="131000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/>
          <a:lstStyle>
            <a:lvl1pPr marL="271780" indent="-271145" algn="just" defTabSz="51435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50000"/>
              <a:buFont typeface="Wingdings 2" panose="05020102010507070707" pitchFamily="2" charset="2"/>
              <a:buChar char=""/>
              <a:defRPr lang="zh-CN" altLang="en-US" sz="18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just" defTabSz="51435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anose="02010509060101010101" pitchFamily="1" charset="-122"/>
              <a:buNone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3255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00430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57605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1414780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1671955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9130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6305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4350" fontAlgn="auto">
              <a:buSzPct val="50000"/>
              <a:buFont typeface="Wingdings 2" panose="05020102010507070707" pitchFamily="2" charset="2"/>
              <a:buNone/>
            </a:pPr>
            <a:r>
              <a:rPr sz="2800" b="1">
                <a:solidFill>
                  <a:schemeClr val="tx1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1.《坛经》故事：神会“不会”</a:t>
            </a:r>
            <a:endParaRPr lang="zh-CN" altLang="en-US" sz="2800" b="1" strike="noStrike" kern="1200" baseline="0" noProof="1">
              <a:solidFill>
                <a:schemeClr val="tx1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cs typeface="+mn-cs"/>
              <a:sym typeface="+mn-ea"/>
            </a:endParaRPr>
          </a:p>
        </p:txBody>
      </p:sp>
      <p:sp>
        <p:nvSpPr>
          <p:cNvPr id="2" name="TextBox 24"/>
          <p:cNvSpPr txBox="1"/>
          <p:nvPr/>
        </p:nvSpPr>
        <p:spPr>
          <a:xfrm>
            <a:off x="755650" y="403225"/>
            <a:ext cx="25342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行楷简体" panose="03000509000000000000" charset="-122"/>
                <a:ea typeface="方正行楷简体" panose="03000509000000000000" charset="-122"/>
                <a:sym typeface="+mn-ea"/>
              </a:rPr>
              <a:t>禅在何处？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方正行楷简体" panose="03000509000000000000" charset="-122"/>
              <a:ea typeface="方正行楷简体" panose="03000509000000000000" charset="-122"/>
              <a:sym typeface="Arial" panose="020B0604020202020204" charset="-76"/>
            </a:endParaRPr>
          </a:p>
        </p:txBody>
      </p:sp>
      <p:pic>
        <p:nvPicPr>
          <p:cNvPr id="5" name="Picture 272" descr="28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2997835" y="88265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1734185" y="2098040"/>
            <a:ext cx="758063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smtClean="0"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   </a:t>
            </a:r>
            <a:endParaRPr lang="zh-CN" altLang="en-US" sz="2400" smtClean="0">
              <a:latin typeface="方正古隶简体" panose="03000509000000000000" pitchFamily="65" charset="-122"/>
              <a:ea typeface="方正古隶简体" panose="03000509000000000000" pitchFamily="65" charset="-122"/>
              <a:sym typeface="+mn-ea"/>
            </a:endParaRPr>
          </a:p>
          <a:p>
            <a:endParaRPr lang="zh-CN" altLang="en-US" sz="2400" smtClean="0">
              <a:latin typeface="方正古隶简体" panose="03000509000000000000" pitchFamily="65" charset="-122"/>
              <a:ea typeface="方正古隶简体" panose="03000509000000000000" pitchFamily="65" charset="-122"/>
              <a:sym typeface="+mn-ea"/>
            </a:endParaRPr>
          </a:p>
          <a:p>
            <a:endParaRPr lang="zh-CN" altLang="en-US" sz="2400" smtClean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r>
              <a:rPr lang="zh-CN" altLang="en-US" sz="2400" smtClean="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               </a:t>
            </a:r>
            <a:r>
              <a:rPr lang="zh-CN" altLang="en-US" sz="3200" dirty="0">
                <a:solidFill>
                  <a:srgbClr val="663300"/>
                </a:solidFill>
                <a:latin typeface="隶书" panose="02010509060101010101" charset="-122"/>
                <a:ea typeface="隶书" panose="02010509060101010101" charset="-122"/>
              </a:rPr>
              <a:t>禅在语言文字之外！</a:t>
            </a:r>
            <a:endParaRPr lang="zh-CN" altLang="en-US" sz="3200" dirty="0" smtClean="0">
              <a:solidFill>
                <a:srgbClr val="663300"/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3" t="4407"/>
          <a:stretch>
            <a:fillRect/>
          </a:stretch>
        </p:blipFill>
        <p:spPr>
          <a:xfrm>
            <a:off x="8392160" y="2792095"/>
            <a:ext cx="3799840" cy="40659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3" t="63232" r="40992" b="5745"/>
          <a:stretch>
            <a:fillRect/>
          </a:stretch>
        </p:blipFill>
        <p:spPr>
          <a:xfrm>
            <a:off x="-21590" y="5501640"/>
            <a:ext cx="5839460" cy="1385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6000">
        <p15:prstTrans prst="pageCurlSingle"/>
      </p:transition>
    </mc:Choice>
    <mc:Fallback>
      <p:transition spd="slow" advClick="0" advTm="6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占位符 11266"/>
          <p:cNvSpPr/>
          <p:nvPr/>
        </p:nvSpPr>
        <p:spPr>
          <a:xfrm>
            <a:off x="1410970" y="1997075"/>
            <a:ext cx="7210425" cy="64643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/>
          <a:lstStyle>
            <a:lvl1pPr marL="271780" indent="-271145" algn="just" defTabSz="51435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50000"/>
              <a:buFont typeface="Wingdings 2" panose="05020102010507070707" pitchFamily="2" charset="2"/>
              <a:buChar char=""/>
              <a:defRPr lang="zh-CN" altLang="en-US" sz="18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just" defTabSz="51435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anose="02010509060101010101" pitchFamily="1" charset="-122"/>
              <a:buNone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3255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00430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57605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1414780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1671955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9130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6305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4350" fontAlgn="auto">
              <a:buSzPct val="50000"/>
              <a:buFont typeface="Wingdings 2" panose="05020102010507070707" pitchFamily="2" charset="2"/>
              <a:buNone/>
            </a:pPr>
            <a:r>
              <a:rPr sz="2800" b="1">
                <a:solidFill>
                  <a:schemeClr val="tx1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2.《</a:t>
            </a:r>
            <a:r>
              <a:rPr sz="2800" b="1">
                <a:solidFill>
                  <a:schemeClr val="tx1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五灯会元》故事：</a:t>
            </a:r>
            <a:r>
              <a:rPr sz="2800" b="1">
                <a:solidFill>
                  <a:schemeClr val="tx1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灵祐踢倒净瓶</a:t>
            </a:r>
            <a:endParaRPr lang="zh-CN" altLang="en-US" sz="2800" b="1" strike="noStrike" kern="1200" baseline="0" noProof="1">
              <a:solidFill>
                <a:schemeClr val="tx1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cs typeface="+mn-cs"/>
              <a:sym typeface="+mn-ea"/>
            </a:endParaRPr>
          </a:p>
        </p:txBody>
      </p:sp>
      <p:sp>
        <p:nvSpPr>
          <p:cNvPr id="2" name="TextBox 24"/>
          <p:cNvSpPr txBox="1"/>
          <p:nvPr/>
        </p:nvSpPr>
        <p:spPr>
          <a:xfrm>
            <a:off x="755650" y="403225"/>
            <a:ext cx="25342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行楷简体" panose="03000509000000000000" charset="-122"/>
                <a:ea typeface="方正行楷简体" panose="03000509000000000000" charset="-122"/>
                <a:sym typeface="+mn-ea"/>
              </a:rPr>
              <a:t>禅在何处？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方正行楷简体" panose="03000509000000000000" charset="-122"/>
              <a:ea typeface="方正行楷简体" panose="03000509000000000000" charset="-122"/>
              <a:sym typeface="Arial" panose="020B0604020202020204" charset="-76"/>
            </a:endParaRPr>
          </a:p>
        </p:txBody>
      </p:sp>
      <p:pic>
        <p:nvPicPr>
          <p:cNvPr id="5" name="Picture 272" descr="28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2997835" y="88265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1743710" y="3042285"/>
            <a:ext cx="758063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smtClean="0"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     </a:t>
            </a:r>
            <a:endParaRPr lang="zh-CN" altLang="en-US" sz="2400" smtClean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algn="l">
              <a:buClrTx/>
              <a:buSzTx/>
              <a:buFontTx/>
            </a:pPr>
            <a:r>
              <a:rPr lang="zh-CN" altLang="en-US" sz="2400" smtClean="0">
                <a:latin typeface="方正古隶简体" panose="03000509000000000000" pitchFamily="65" charset="-122"/>
                <a:ea typeface="方正古隶简体" panose="03000509000000000000" pitchFamily="65" charset="-122"/>
              </a:rPr>
              <a:t>                  </a:t>
            </a:r>
            <a:r>
              <a:rPr lang="zh-CN" altLang="en-US" sz="3200" dirty="0">
                <a:solidFill>
                  <a:srgbClr val="663300"/>
                </a:solidFill>
                <a:latin typeface="隶书" panose="02010509060101010101" charset="-122"/>
                <a:ea typeface="隶书" panose="02010509060101010101" charset="-122"/>
              </a:rPr>
              <a:t>禅在事物名相之外！</a:t>
            </a:r>
            <a:endParaRPr lang="zh-CN" altLang="en-US" sz="3200" dirty="0">
              <a:solidFill>
                <a:srgbClr val="663300"/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3" t="4407"/>
          <a:stretch>
            <a:fillRect/>
          </a:stretch>
        </p:blipFill>
        <p:spPr>
          <a:xfrm>
            <a:off x="8392160" y="2792095"/>
            <a:ext cx="3799840" cy="40659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3" t="63232" r="40992" b="5745"/>
          <a:stretch>
            <a:fillRect/>
          </a:stretch>
        </p:blipFill>
        <p:spPr>
          <a:xfrm>
            <a:off x="-21590" y="5501640"/>
            <a:ext cx="5839460" cy="1385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6000">
        <p15:prstTrans prst="pageCurlSingle"/>
      </p:transition>
    </mc:Choice>
    <mc:Fallback>
      <p:transition spd="slow" advClick="0" advTm="6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占位符 11266"/>
          <p:cNvSpPr/>
          <p:nvPr/>
        </p:nvSpPr>
        <p:spPr>
          <a:xfrm>
            <a:off x="1216025" y="1368425"/>
            <a:ext cx="7210425" cy="131000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/>
          <a:lstStyle>
            <a:lvl1pPr marL="271780" indent="-271145" algn="just" defTabSz="51435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50000"/>
              <a:buFont typeface="Wingdings 2" panose="05020102010507070707" pitchFamily="2" charset="2"/>
              <a:buChar char=""/>
              <a:defRPr lang="zh-CN" altLang="en-US" sz="18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just" defTabSz="51435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anose="02010509060101010101" pitchFamily="1" charset="-122"/>
              <a:buNone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3255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00430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57605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1414780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1671955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9130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6305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4350" fontAlgn="auto">
              <a:buSzPct val="50000"/>
              <a:buFont typeface="Wingdings 2" panose="05020102010507070707" pitchFamily="2" charset="2"/>
              <a:buNone/>
            </a:pPr>
            <a:endParaRPr lang="zh-CN" altLang="en-US" sz="2800" b="1" strike="noStrike" kern="1200" baseline="0" noProof="1">
              <a:solidFill>
                <a:schemeClr val="tx1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cs typeface="+mn-cs"/>
              <a:sym typeface="+mn-ea"/>
            </a:endParaRPr>
          </a:p>
        </p:txBody>
      </p:sp>
      <p:sp>
        <p:nvSpPr>
          <p:cNvPr id="2" name="TextBox 24"/>
          <p:cNvSpPr txBox="1"/>
          <p:nvPr/>
        </p:nvSpPr>
        <p:spPr>
          <a:xfrm>
            <a:off x="755650" y="403225"/>
            <a:ext cx="25342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行楷简体" panose="03000509000000000000" charset="-122"/>
                <a:ea typeface="方正行楷简体" panose="03000509000000000000" charset="-122"/>
                <a:sym typeface="+mn-ea"/>
              </a:rPr>
              <a:t>禅在何处？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方正行楷简体" panose="03000509000000000000" charset="-122"/>
              <a:ea typeface="方正行楷简体" panose="03000509000000000000" charset="-122"/>
              <a:sym typeface="Arial" panose="020B0604020202020204" charset="-76"/>
            </a:endParaRPr>
          </a:p>
        </p:txBody>
      </p:sp>
      <p:pic>
        <p:nvPicPr>
          <p:cNvPr id="5" name="Picture 272" descr="28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2997835" y="88265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1714500" y="1722120"/>
            <a:ext cx="7931150" cy="3661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            </a:t>
            </a:r>
            <a:r>
              <a:rPr lang="zh-CN" altLang="en-US" sz="24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琴诗</a:t>
            </a:r>
            <a:r>
              <a:rPr lang="zh-CN" altLang="en-US"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   </a:t>
            </a:r>
            <a:r>
              <a:rPr lang="zh-CN" altLang="en-US" sz="1600" dirty="0">
                <a:solidFill>
                  <a:srgbClr val="6633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苏东坡</a:t>
            </a:r>
            <a:endParaRPr lang="zh-CN" altLang="en-US" sz="2200" dirty="0">
              <a:solidFill>
                <a:srgbClr val="663300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+mn-ea"/>
            </a:endParaRPr>
          </a:p>
          <a:p>
            <a:r>
              <a:rPr lang="zh-CN" altLang="en-US"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若言琴上有琴声，放在匣中何不鸣？</a:t>
            </a:r>
            <a:endParaRPr lang="zh-CN" altLang="en-US" sz="2200" dirty="0">
              <a:solidFill>
                <a:srgbClr val="663300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+mn-ea"/>
            </a:endParaRPr>
          </a:p>
          <a:p>
            <a:r>
              <a:rPr lang="zh-CN" altLang="en-US"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若言声在指头上，何不于君指上听？</a:t>
            </a:r>
            <a:endParaRPr lang="zh-CN" altLang="en-US" sz="2200" dirty="0">
              <a:solidFill>
                <a:srgbClr val="663300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+mn-ea"/>
            </a:endParaRPr>
          </a:p>
          <a:p>
            <a:r>
              <a:rPr lang="zh-CN" altLang="en-US"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</a:rPr>
              <a:t>                    </a:t>
            </a:r>
            <a:endParaRPr lang="zh-CN" altLang="en-US" sz="2200" dirty="0">
              <a:solidFill>
                <a:srgbClr val="663300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+mn-ea"/>
            </a:endParaRPr>
          </a:p>
          <a:p>
            <a:endParaRPr lang="zh-CN" altLang="en-US" sz="2400" dirty="0">
              <a:solidFill>
                <a:srgbClr val="663300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+mn-ea"/>
            </a:endParaRPr>
          </a:p>
          <a:p>
            <a:pPr marL="85725" marR="0" indent="0" algn="l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663300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                 禅在言外，更在物外。</a:t>
            </a:r>
            <a:endParaRPr lang="zh-CN" altLang="en-US" sz="2000" dirty="0">
              <a:solidFill>
                <a:srgbClr val="663300"/>
              </a:solidFill>
              <a:latin typeface="隶书" panose="02010509060101010101" charset="-122"/>
              <a:ea typeface="隶书" panose="02010509060101010101" charset="-122"/>
              <a:sym typeface="+mn-ea"/>
            </a:endParaRPr>
          </a:p>
          <a:p>
            <a:pPr marL="85725" marR="0" indent="0" algn="l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663300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      禅驻在我们的内心，又包含在最平常的事物中。</a:t>
            </a:r>
            <a:endParaRPr lang="zh-CN" altLang="en-US" sz="2000" smtClean="0">
              <a:latin typeface="隶书" panose="02010509060101010101" charset="-122"/>
              <a:ea typeface="隶书" panose="02010509060101010101" charset="-122"/>
            </a:endParaRPr>
          </a:p>
          <a:p>
            <a:endParaRPr lang="zh-CN" altLang="en-US" sz="2400" smtClean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endParaRPr lang="zh-CN" altLang="en-US" sz="2400" smtClean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3" t="4407"/>
          <a:stretch>
            <a:fillRect/>
          </a:stretch>
        </p:blipFill>
        <p:spPr>
          <a:xfrm>
            <a:off x="8392160" y="2792095"/>
            <a:ext cx="3799840" cy="40659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3" t="63232" r="40992" b="5745"/>
          <a:stretch>
            <a:fillRect/>
          </a:stretch>
        </p:blipFill>
        <p:spPr>
          <a:xfrm>
            <a:off x="-21590" y="5501640"/>
            <a:ext cx="5839460" cy="1385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6000">
        <p15:prstTrans prst="pageCurlSingle"/>
      </p:transition>
    </mc:Choice>
    <mc:Fallback>
      <p:transition spd="slow" advClick="0" advTm="6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2935605" y="-22225"/>
            <a:ext cx="6210300" cy="6539230"/>
            <a:chOff x="5212" y="-35"/>
            <a:chExt cx="8984" cy="9900"/>
          </a:xfrm>
        </p:grpSpPr>
        <p:pic>
          <p:nvPicPr>
            <p:cNvPr id="5" name="图片 4" descr="03f96b1c6bfa00fbf57befaf6cc9d428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5212" y="-35"/>
              <a:ext cx="8984" cy="990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7795" y="57"/>
              <a:ext cx="2758" cy="871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endParaRPr lang="en-US" altLang="zh-CN" sz="28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endParaRPr>
            </a:p>
            <a:p>
              <a:endParaRPr lang="zh-CN" altLang="en-US" sz="28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endParaRPr>
            </a:p>
            <a:p>
              <a:r>
                <a:rPr lang="zh-CN" altLang="en-US" sz="2800">
                  <a:latin typeface="隶书" panose="02010509060101010101" charset="-122"/>
                  <a:ea typeface="隶书" panose="02010509060101010101" charset="-122"/>
                  <a:cs typeface="隶书" panose="02010509060101010101" charset="-122"/>
                  <a:sym typeface="+mn-ea"/>
                </a:rPr>
                <a:t>  如何获得禅悦人生</a:t>
              </a:r>
              <a:endParaRPr lang="zh-CN" altLang="en-US" sz="28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endParaRPr>
            </a:p>
            <a:p>
              <a:endParaRPr lang="zh-CN" altLang="en-US" sz="28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endParaRPr>
            </a:p>
          </p:txBody>
        </p:sp>
      </p:grpSp>
      <p:pic>
        <p:nvPicPr>
          <p:cNvPr id="8" name="图片 7" descr="76cb2fa332ccab346e25e38b18354b63"/>
          <p:cNvPicPr>
            <a:picLocks noChangeAspect="1"/>
          </p:cNvPicPr>
          <p:nvPr/>
        </p:nvPicPr>
        <p:blipFill>
          <a:blip r:embed="rId2"/>
          <a:srcRect l="54511"/>
          <a:stretch>
            <a:fillRect/>
          </a:stretch>
        </p:blipFill>
        <p:spPr>
          <a:xfrm flipH="1" flipV="1">
            <a:off x="-5715" y="-22225"/>
            <a:ext cx="1476375" cy="2411095"/>
          </a:xfrm>
          <a:prstGeom prst="rect">
            <a:avLst/>
          </a:prstGeom>
        </p:spPr>
      </p:pic>
      <p:pic>
        <p:nvPicPr>
          <p:cNvPr id="9" name="图片 8" descr="76cb2fa332ccab346e25e38b18354b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585" y="4108450"/>
            <a:ext cx="3721735" cy="27641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11" t="51400"/>
          <a:stretch>
            <a:fillRect/>
          </a:stretch>
        </p:blipFill>
        <p:spPr>
          <a:xfrm>
            <a:off x="7920203" y="3525011"/>
            <a:ext cx="4271797" cy="3332989"/>
          </a:xfrm>
          <a:prstGeom prst="rect">
            <a:avLst/>
          </a:prstGeom>
        </p:spPr>
      </p:pic>
      <p:sp>
        <p:nvSpPr>
          <p:cNvPr id="2" name="TextBox 24"/>
          <p:cNvSpPr txBox="1"/>
          <p:nvPr/>
        </p:nvSpPr>
        <p:spPr>
          <a:xfrm>
            <a:off x="795020" y="403225"/>
            <a:ext cx="56934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行楷简体" panose="03000509000000000000" charset="-122"/>
                <a:ea typeface="方正行楷简体" panose="03000509000000000000" charset="-122"/>
                <a:sym typeface="+mn-ea"/>
              </a:rPr>
              <a:t>如何获得禅悦人生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行楷简体" panose="03000509000000000000" charset="-122"/>
                <a:ea typeface="方正行楷简体" panose="03000509000000000000" charset="-122"/>
                <a:sym typeface="+mn-ea"/>
              </a:rPr>
              <a:t>         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方正行楷简体" panose="03000509000000000000" charset="-122"/>
              <a:ea typeface="方正行楷简体" panose="03000509000000000000" charset="-122"/>
              <a:sym typeface="Arial" panose="020B0604020202020204" charset="-76"/>
            </a:endParaRPr>
          </a:p>
        </p:txBody>
      </p:sp>
      <p:pic>
        <p:nvPicPr>
          <p:cNvPr id="31" name="Picture 272" descr="2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4688205" y="88265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65" name="文本占位符 10241"/>
          <p:cNvSpPr/>
          <p:nvPr/>
        </p:nvSpPr>
        <p:spPr>
          <a:xfrm>
            <a:off x="1226185" y="1812290"/>
            <a:ext cx="8124190" cy="192151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zh-CN" sz="2200" b="1" dirty="0">
                <a:solidFill>
                  <a:srgbClr val="C000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  </a:t>
            </a:r>
            <a:r>
              <a:rPr lang="zh-CN" altLang="en-US" sz="2200" b="1" dirty="0"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“禅”既是外来的智慧，也是我们本土的智慧。在中国传统的思想宝库当中，充满了禅的智慧，带给我们内心喜悦和光明。</a:t>
            </a:r>
            <a:endParaRPr lang="zh-CN" altLang="en-US" sz="2200" b="1" dirty="0">
              <a:latin typeface="方正古隶简体" panose="03000509000000000000" pitchFamily="65" charset="-122"/>
              <a:ea typeface="方正古隶简体" panose="03000509000000000000" pitchFamily="65" charset="-122"/>
              <a:sym typeface="+mn-ea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200" b="1" strike="noStrike" noProof="1" dirty="0"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   青青翠竹，尽是真如；郁郁黄花，无非般若。</a:t>
            </a:r>
            <a:endParaRPr lang="zh-CN" altLang="en-US" sz="2200" b="1" strike="noStrike" noProof="1" dirty="0">
              <a:latin typeface="方正古隶简体" panose="03000509000000000000" pitchFamily="65" charset="-122"/>
              <a:ea typeface="方正古隶简体" panose="03000509000000000000" pitchFamily="65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95020" y="3450590"/>
            <a:ext cx="7701280" cy="13354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1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</a:pPr>
            <a:r>
              <a:rPr lang="en-US" altLang="zh-CN" sz="2200" b="1" dirty="0"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       </a:t>
            </a:r>
            <a:r>
              <a:rPr lang="zh-CN" altLang="en-US" sz="2200" b="1" dirty="0"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只要我们在日常生活和学习中拥有一颗禅心，就可以时时处处获得禅观自在，从而获得禅悦人生。</a:t>
            </a:r>
            <a:endParaRPr lang="zh-CN" altLang="en-US" sz="2200" b="1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algn="l">
              <a:lnSpc>
                <a:spcPct val="11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</a:pPr>
            <a:endParaRPr lang="zh-CN" altLang="en-US" sz="2200" b="1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6000">
        <p15:prstTrans prst="pageCurlSingle"/>
      </p:transition>
    </mc:Choice>
    <mc:Fallback>
      <p:transition spd="slow" advClick="0" advTm="6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A_图片 20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5000"/>
                    </a14:imgEffect>
                  </a14:imgLayer>
                </a14:imgProps>
              </a:ext>
            </a:extLst>
          </a:blip>
          <a:srcRect l="62328"/>
          <a:stretch>
            <a:fillRect/>
          </a:stretch>
        </p:blipFill>
        <p:spPr>
          <a:xfrm>
            <a:off x="5237567" y="1524000"/>
            <a:ext cx="4593058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A_图片 14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 cstate="screen"/>
          <a:srcRect r="78994"/>
          <a:stretch>
            <a:fillRect/>
          </a:stretch>
        </p:blipFill>
        <p:spPr>
          <a:xfrm>
            <a:off x="5237315" y="4111296"/>
            <a:ext cx="512582" cy="2088000"/>
          </a:xfrm>
          <a:prstGeom prst="rect">
            <a:avLst/>
          </a:prstGeom>
        </p:spPr>
      </p:pic>
      <p:pic>
        <p:nvPicPr>
          <p:cNvPr id="2" name="图片 1" descr="图片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5725" y="27305"/>
            <a:ext cx="12364085" cy="6970395"/>
          </a:xfrm>
          <a:prstGeom prst="rect">
            <a:avLst/>
          </a:prstGeom>
        </p:spPr>
      </p:pic>
      <p:pic>
        <p:nvPicPr>
          <p:cNvPr id="3" name="Picture 272" descr="28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4440555" y="276225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805815" y="520065"/>
            <a:ext cx="42792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行楷简体" panose="03000509000000000000" charset="-122"/>
                <a:ea typeface="方正行楷简体" panose="03000509000000000000" charset="-122"/>
                <a:sym typeface="+mn-ea"/>
              </a:rPr>
              <a:t>如何获得禅悦人生</a:t>
            </a:r>
            <a:endParaRPr lang="zh-CN" altLang="en-US" sz="2400" dirty="0"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07490" y="1674495"/>
            <a:ext cx="4336415" cy="38461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85725" marR="0" indent="0" algn="l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   </a:t>
            </a:r>
            <a:r>
              <a:rPr lang="zh-CN" altLang="en-US"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花与人间</a:t>
            </a:r>
            <a:endParaRPr lang="zh-CN" altLang="en-US" sz="2200" b="1" dirty="0">
              <a:solidFill>
                <a:srgbClr val="663300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+mn-ea"/>
            </a:endParaRPr>
          </a:p>
          <a:p>
            <a:pPr marL="85725" marR="0" indent="0" algn="l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朝看花开满树红</a:t>
            </a:r>
            <a:endParaRPr lang="zh-CN" altLang="en-US" sz="2200" dirty="0">
              <a:solidFill>
                <a:srgbClr val="663300"/>
              </a:solidFill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marL="85725" marR="0" indent="0" algn="l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暮看花落树还空</a:t>
            </a:r>
            <a:endParaRPr lang="zh-CN" altLang="en-US" sz="2200" dirty="0">
              <a:solidFill>
                <a:srgbClr val="663300"/>
              </a:solidFill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marL="85725" marR="0" indent="0" algn="l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若将花比人间事</a:t>
            </a:r>
            <a:endParaRPr lang="zh-CN" altLang="en-US" sz="2200" dirty="0">
              <a:solidFill>
                <a:srgbClr val="663300"/>
              </a:solidFill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marL="85725" marR="0" indent="0" algn="l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花与人间事一同。</a:t>
            </a:r>
            <a:endParaRPr lang="zh-CN" altLang="en-US" sz="2200" dirty="0">
              <a:solidFill>
                <a:srgbClr val="663300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+mn-ea"/>
            </a:endParaRPr>
          </a:p>
          <a:p>
            <a:pPr marL="85725" marR="0" indent="0" algn="l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       ——</a:t>
            </a:r>
            <a:r>
              <a:rPr lang="zh-CN" altLang="en-US"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唐·龙牙禅师</a:t>
            </a:r>
            <a:endParaRPr lang="zh-CN" altLang="en-US" sz="2200" dirty="0">
              <a:solidFill>
                <a:srgbClr val="663300"/>
              </a:solidFill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marL="85725" marR="0" indent="0" algn="l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endParaRPr lang="zh-CN" altLang="en-US" sz="2200" dirty="0">
              <a:solidFill>
                <a:srgbClr val="663300"/>
              </a:solidFill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1030"/>
            <a:ext cx="12192000" cy="697293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32230" y="1666875"/>
            <a:ext cx="3538855" cy="3261360"/>
          </a:xfrm>
        </p:spPr>
        <p:txBody>
          <a:bodyPr>
            <a:normAutofit lnSpcReduction="20000"/>
          </a:bodyPr>
          <a:p>
            <a:pPr marL="85725" marR="0" indent="0" algn="l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   </a:t>
            </a:r>
            <a:r>
              <a:rPr lang="en-US" altLang="zh-CN" sz="2200" b="1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 </a:t>
            </a:r>
            <a:r>
              <a:rPr lang="zh-CN" altLang="en-US" sz="2200" b="1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无瑕之玉</a:t>
            </a:r>
            <a:endParaRPr lang="zh-CN" altLang="en-US" sz="2200" b="1" dirty="0">
              <a:solidFill>
                <a:srgbClr val="663300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+mn-ea"/>
            </a:endParaRPr>
          </a:p>
          <a:p>
            <a:pPr marL="85725" marR="0" indent="0" algn="l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人间红日易西斜</a:t>
            </a:r>
            <a:endParaRPr lang="zh-CN" altLang="en-US" sz="2200" dirty="0">
              <a:solidFill>
                <a:srgbClr val="663300"/>
              </a:solidFill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marL="85725" marR="0" indent="0" algn="l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万巧施为总莫夸</a:t>
            </a:r>
            <a:endParaRPr lang="zh-CN" altLang="en-US" sz="2200" dirty="0">
              <a:solidFill>
                <a:srgbClr val="663300"/>
              </a:solidFill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marL="85725" marR="0" indent="0" algn="l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剖出无瑕方是玉</a:t>
            </a:r>
            <a:endParaRPr lang="zh-CN" altLang="en-US" sz="2200" dirty="0">
              <a:solidFill>
                <a:srgbClr val="663300"/>
              </a:solidFill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marL="85725" marR="0" indent="0" algn="l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画成有足已非蛇</a:t>
            </a:r>
            <a:endParaRPr lang="zh-CN" altLang="en-US" sz="2200" dirty="0">
              <a:solidFill>
                <a:srgbClr val="663300"/>
              </a:solidFill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marL="85725" marR="0" indent="0" algn="l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     ——明•栯堂禅师</a:t>
            </a:r>
            <a:endParaRPr lang="zh-CN" altLang="en-US" sz="2200" b="1" strike="noStrike" noProof="1" dirty="0">
              <a:solidFill>
                <a:schemeClr val="tx1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宋体" panose="02010600030101010101" pitchFamily="2" charset="-122"/>
            </a:endParaRPr>
          </a:p>
        </p:txBody>
      </p:sp>
      <p:sp>
        <p:nvSpPr>
          <p:cNvPr id="7" name="TextBox 24"/>
          <p:cNvSpPr txBox="1"/>
          <p:nvPr/>
        </p:nvSpPr>
        <p:spPr>
          <a:xfrm>
            <a:off x="755650" y="403225"/>
            <a:ext cx="39198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行楷简体" panose="03000509000000000000" charset="-122"/>
                <a:ea typeface="方正行楷简体" panose="03000509000000000000" charset="-122"/>
                <a:sym typeface="+mn-ea"/>
              </a:rPr>
              <a:t>如何获得禅悦人生</a:t>
            </a:r>
            <a:endParaRPr lang="zh-CN" altLang="en-US" sz="3600" dirty="0">
              <a:latin typeface="隶书" panose="02010509060101010101" charset="-122"/>
              <a:ea typeface="隶书" panose="02010509060101010101" charset="-122"/>
            </a:endParaRPr>
          </a:p>
          <a:p>
            <a:pPr algn="l"/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方正行楷简体" panose="03000509000000000000" charset="-122"/>
              <a:ea typeface="方正行楷简体" panose="03000509000000000000" charset="-122"/>
              <a:sym typeface="Arial" panose="020B0604020202020204" charset="-76"/>
            </a:endParaRPr>
          </a:p>
        </p:txBody>
      </p:sp>
      <p:pic>
        <p:nvPicPr>
          <p:cNvPr id="2" name="Picture 272" descr="2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4335780" y="244475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 descr="made-in-chin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525" y="1602105"/>
            <a:ext cx="4498975" cy="3637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A_图片 14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screen"/>
          <a:srcRect r="78994"/>
          <a:stretch>
            <a:fillRect/>
          </a:stretch>
        </p:blipFill>
        <p:spPr>
          <a:xfrm>
            <a:off x="5237315" y="4111296"/>
            <a:ext cx="512582" cy="2088000"/>
          </a:xfrm>
          <a:prstGeom prst="rect">
            <a:avLst/>
          </a:prstGeom>
        </p:spPr>
      </p:pic>
      <p:pic>
        <p:nvPicPr>
          <p:cNvPr id="3" name="Picture 272" descr="28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4440555" y="276225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805815" y="520065"/>
            <a:ext cx="42792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行楷简体" panose="03000509000000000000" charset="-122"/>
                <a:ea typeface="方正行楷简体" panose="03000509000000000000" charset="-122"/>
                <a:sym typeface="+mn-ea"/>
              </a:rPr>
              <a:t>如何获得禅悦人生</a:t>
            </a:r>
            <a:endParaRPr lang="zh-CN" altLang="en-US" sz="2400" dirty="0"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07490" y="1674495"/>
            <a:ext cx="4336415" cy="3276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/>
            <a:r>
              <a:rPr lang="en-US" altLang="zh-CN"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    </a:t>
            </a:r>
            <a:r>
              <a:rPr lang="zh-CN" altLang="en-US" sz="2200" b="1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戒贪向善</a:t>
            </a:r>
            <a:endParaRPr lang="zh-CN" altLang="en-US" sz="2200" b="1" dirty="0">
              <a:solidFill>
                <a:srgbClr val="663300"/>
              </a:solidFill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marL="85725" marR="0" indent="0" algn="l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口腹贪饕岂有穷</a:t>
            </a:r>
            <a:endParaRPr lang="zh-CN" altLang="en-US" sz="2200" dirty="0">
              <a:solidFill>
                <a:srgbClr val="663300"/>
              </a:solidFill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marL="85725" marR="0" indent="0" algn="l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咽喉一过总成空</a:t>
            </a:r>
            <a:endParaRPr lang="zh-CN" altLang="en-US" sz="2200" dirty="0">
              <a:solidFill>
                <a:srgbClr val="663300"/>
              </a:solidFill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marL="85725" marR="0" indent="0" algn="l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何如惜福留余地</a:t>
            </a:r>
            <a:endParaRPr lang="zh-CN" altLang="en-US" sz="2200" dirty="0">
              <a:solidFill>
                <a:srgbClr val="663300"/>
              </a:solidFill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marL="85725" marR="0" indent="0" algn="l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养得清虚乐在中</a:t>
            </a:r>
            <a:endParaRPr lang="zh-CN" altLang="en-US" sz="2200" dirty="0">
              <a:solidFill>
                <a:srgbClr val="663300"/>
              </a:solidFill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marL="85725" marR="0" indent="0" algn="l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          ——宋·苏轼</a:t>
            </a:r>
            <a:endParaRPr lang="zh-CN" altLang="en-US" sz="2200" dirty="0">
              <a:solidFill>
                <a:srgbClr val="663300"/>
              </a:solidFill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</p:txBody>
      </p:sp>
      <p:pic>
        <p:nvPicPr>
          <p:cNvPr id="8" name="图片 7" descr="640.webp 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565" y="630555"/>
            <a:ext cx="3613785" cy="5597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6575" y="316230"/>
            <a:ext cx="10515600" cy="1325563"/>
          </a:xfrm>
        </p:spPr>
        <p:txBody>
          <a:bodyPr/>
          <a:lstStyle/>
          <a:p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行楷简体" panose="03000509000000000000" charset="-122"/>
                <a:ea typeface="方正行楷简体" panose="03000509000000000000" charset="-122"/>
                <a:sym typeface="+mn-ea"/>
              </a:rPr>
              <a:t>如何获得禅悦人生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方正行楷简体" panose="03000509000000000000" charset="-122"/>
              <a:ea typeface="方正行楷简体" panose="03000509000000000000" charset="-122"/>
              <a:sym typeface="+mn-ea"/>
            </a:endParaRPr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830" y="2566035"/>
            <a:ext cx="9744075" cy="4351655"/>
          </a:xfrm>
          <a:prstGeom prst="rect">
            <a:avLst/>
          </a:prstGeom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115" y="662305"/>
            <a:ext cx="5039360" cy="4988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1223010" y="1565910"/>
            <a:ext cx="3270885" cy="3599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85725" marR="0" indent="0" algn="l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endParaRPr lang="zh-CN" altLang="en-US" b="1" dirty="0">
              <a:solidFill>
                <a:srgbClr val="663300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+mn-ea"/>
            </a:endParaRPr>
          </a:p>
          <a:p>
            <a:pPr marL="85725" marR="0" indent="0" algn="l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000" b="1" dirty="0">
                <a:solidFill>
                  <a:srgbClr val="663300"/>
                </a:solidFill>
                <a:latin typeface="楷体" panose="02010609060101010101" charset="-122"/>
                <a:ea typeface="楷体" panose="02010609060101010101" charset="-122"/>
              </a:rPr>
              <a:t>  </a:t>
            </a:r>
            <a:r>
              <a:rPr lang="zh-CN" altLang="en-US" sz="2200" b="1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</a:rPr>
              <a:t> 面对挫折</a:t>
            </a:r>
            <a:endParaRPr lang="zh-CN" altLang="en-US" sz="2200" b="1" dirty="0">
              <a:solidFill>
                <a:srgbClr val="663300"/>
              </a:solidFill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marL="85725" marR="0" indent="0" algn="l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手把青秧插满田</a:t>
            </a:r>
            <a:endParaRPr lang="zh-CN" altLang="en-US" sz="2000" dirty="0">
              <a:solidFill>
                <a:srgbClr val="663300"/>
              </a:solidFill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marL="85725" marR="0" indent="0" algn="l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低头便见水中天</a:t>
            </a:r>
            <a:endParaRPr lang="zh-CN" altLang="en-US" sz="2000" dirty="0">
              <a:solidFill>
                <a:srgbClr val="663300"/>
              </a:solidFill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marL="85725" marR="0" indent="0" algn="l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心地清净方为道</a:t>
            </a:r>
            <a:endParaRPr lang="zh-CN" altLang="en-US" sz="2000" dirty="0">
              <a:solidFill>
                <a:srgbClr val="663300"/>
              </a:solidFill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marL="85725" marR="0" indent="0" algn="l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退步原来是向前</a:t>
            </a:r>
            <a:endParaRPr lang="zh-CN" altLang="en-US" sz="2000" dirty="0">
              <a:solidFill>
                <a:srgbClr val="663300"/>
              </a:solidFill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marL="85725" marR="0" indent="0" algn="l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      ——后梁•契此</a:t>
            </a:r>
            <a:endParaRPr lang="zh-CN" altLang="en-US" sz="2000"/>
          </a:p>
        </p:txBody>
      </p:sp>
      <p:pic>
        <p:nvPicPr>
          <p:cNvPr id="7" name="Picture 272" descr="28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4177665" y="499110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3" t="4407"/>
          <a:stretch>
            <a:fillRect/>
          </a:stretch>
        </p:blipFill>
        <p:spPr>
          <a:xfrm>
            <a:off x="8392160" y="2792095"/>
            <a:ext cx="3799840" cy="40659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41045" y="1835150"/>
            <a:ext cx="8632190" cy="33381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60000"/>
              </a:lnSpc>
            </a:pPr>
            <a:r>
              <a:rPr lang="en-US" altLang="zh-CN"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      </a:t>
            </a:r>
            <a:r>
              <a:rPr lang="zh-CN" altLang="en-US" sz="22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古老的禅，同样契合现代人的心灵，给人生增添智慧、给学习带来灵感。禅一旦在生活中发挥功用，它也是非常自然而活泼的。有人观察到，人出生的时候，都紧握双手；而人离世的时候，都是撒手而去，什么也带不走，在这样一个“握手”和“撒手”的过程中，不要老想着为自己抓取什么，多想一想为社会贡献什么，但用一颗真心，做好你自己，你的生活将充满禅意！</a:t>
            </a:r>
            <a:endParaRPr lang="zh-CN" altLang="en-US" sz="2200" dirty="0">
              <a:solidFill>
                <a:srgbClr val="663300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宋体" panose="02010600030101010101" pitchFamily="2" charset="-122"/>
            </a:endParaRPr>
          </a:p>
        </p:txBody>
      </p:sp>
      <p:pic>
        <p:nvPicPr>
          <p:cNvPr id="31" name="Picture 272" descr="2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1548130" y="182245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444500" y="403225"/>
            <a:ext cx="64382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行楷简体" panose="03000509000000000000" charset="-122"/>
                <a:ea typeface="方正行楷简体" panose="03000509000000000000" charset="-122"/>
                <a:sym typeface="+mn-ea"/>
              </a:rPr>
              <a:t>结语</a:t>
            </a:r>
            <a:endParaRPr lang="zh-CN" altLang="en-US" sz="3600" dirty="0"/>
          </a:p>
          <a:p>
            <a:pPr algn="l"/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方正行楷简体" panose="03000509000000000000" charset="-122"/>
              <a:ea typeface="方正行楷简体" panose="03000509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淘宝店chenying0907 4"/>
          <p:cNvPicPr>
            <a:picLocks noChangeAspect="1"/>
          </p:cNvPicPr>
          <p:nvPr/>
        </p:nvPicPr>
        <p:blipFill>
          <a:blip r:embed="rId1">
            <a:grayscl/>
          </a:blip>
          <a:stretch>
            <a:fillRect/>
          </a:stretch>
        </p:blipFill>
        <p:spPr>
          <a:xfrm rot="5810512">
            <a:off x="977265" y="-393065"/>
            <a:ext cx="3676015" cy="5039360"/>
          </a:xfrm>
          <a:prstGeom prst="rect">
            <a:avLst/>
          </a:prstGeom>
        </p:spPr>
      </p:pic>
      <p:pic>
        <p:nvPicPr>
          <p:cNvPr id="9" name="淘宝店chenying0907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 flipV="1">
            <a:off x="8808201" y="3669137"/>
            <a:ext cx="2801815" cy="362671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075045" y="1349375"/>
            <a:ext cx="5608955" cy="2967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40000"/>
              </a:lnSpc>
              <a:buNone/>
            </a:pPr>
            <a:r>
              <a:rPr lang="en-US" altLang="zh-CN" sz="2200" dirty="0"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     </a:t>
            </a:r>
            <a:r>
              <a:rPr lang="zh-CN" altLang="en-US" sz="2200" dirty="0"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四川资中东岩2号窟拈花佛，南宋绍兴年间。</a:t>
            </a:r>
            <a:endParaRPr lang="zh-CN" altLang="en-US" sz="2200" dirty="0">
              <a:latin typeface="方正古隶简体" panose="03000509000000000000" pitchFamily="65" charset="-122"/>
              <a:ea typeface="方正古隶简体" panose="03000509000000000000" pitchFamily="65" charset="-122"/>
              <a:sym typeface="+mn-ea"/>
            </a:endParaRPr>
          </a:p>
          <a:p>
            <a:pPr algn="l">
              <a:lnSpc>
                <a:spcPct val="140000"/>
              </a:lnSpc>
              <a:buNone/>
            </a:pPr>
            <a:r>
              <a:rPr lang="zh-CN" altLang="en-US" sz="2200" dirty="0"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    该窟一龛两像，左边是拈花的佛陀释迦牟尼，右边是弟子迦叶。如此精美的“拈花微笑”石雕造像在中国石窟中极为罕见。</a:t>
            </a:r>
            <a:endParaRPr lang="zh-CN" altLang="en-US" sz="22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algn="l">
              <a:lnSpc>
                <a:spcPct val="150000"/>
              </a:lnSpc>
              <a:buNone/>
            </a:pPr>
            <a:endParaRPr lang="zh-CN" altLang="en-US" sz="2200" dirty="0">
              <a:solidFill>
                <a:schemeClr val="tx1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charset="-76"/>
            </a:endParaRPr>
          </a:p>
        </p:txBody>
      </p:sp>
      <p:sp>
        <p:nvSpPr>
          <p:cNvPr id="4" name="TextBox 24"/>
          <p:cNvSpPr txBox="1"/>
          <p:nvPr/>
        </p:nvSpPr>
        <p:spPr>
          <a:xfrm>
            <a:off x="4970145" y="330200"/>
            <a:ext cx="5907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行楷简体" panose="03000509000000000000" charset="-122"/>
                <a:ea typeface="方正行楷简体" panose="03000509000000000000" charset="-122"/>
                <a:sym typeface="+mn-ea"/>
              </a:rPr>
              <a:t>                      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行楷简体" panose="03000509000000000000" charset="-122"/>
                <a:ea typeface="方正行楷简体" panose="03000509000000000000" charset="-122"/>
                <a:sym typeface="+mn-ea"/>
              </a:rPr>
              <a:t>拈花微笑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方正行楷简体" panose="03000509000000000000" charset="-122"/>
              <a:ea typeface="方正行楷简体" panose="03000509000000000000" charset="-122"/>
              <a:sym typeface="Arial" panose="020B0604020202020204" charset="-76"/>
            </a:endParaRPr>
          </a:p>
        </p:txBody>
      </p:sp>
      <p:pic>
        <p:nvPicPr>
          <p:cNvPr id="13" name="Picture 272" descr="28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10360025" y="172720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内容占位符 3" descr="100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094" y="1166168"/>
            <a:ext cx="3708446" cy="452596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967730" y="3824605"/>
            <a:ext cx="5481955" cy="20205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40000"/>
              </a:lnSpc>
              <a:buNone/>
            </a:pPr>
            <a:r>
              <a:rPr lang="en-US" altLang="zh-CN" sz="2200" dirty="0"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   </a:t>
            </a:r>
            <a:r>
              <a:rPr lang="zh-CN" altLang="en-US" sz="2200" dirty="0"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“拈花一笑”的故事启示我们，禅是靠悟的，而不是靠讲的。</a:t>
            </a:r>
            <a:endParaRPr lang="zh-CN" altLang="en-US" sz="22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algn="l">
              <a:lnSpc>
                <a:spcPct val="140000"/>
              </a:lnSpc>
              <a:buNone/>
            </a:pPr>
            <a:endParaRPr lang="zh-CN" altLang="en-US" sz="2200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algn="l">
              <a:lnSpc>
                <a:spcPct val="150000"/>
              </a:lnSpc>
              <a:buNone/>
            </a:pPr>
            <a:endParaRPr lang="zh-CN" altLang="en-US" sz="2200" dirty="0">
              <a:solidFill>
                <a:schemeClr val="tx1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Arial" panose="020B0604020202020204" charset="-76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淘宝店chenying0907 66"/>
          <p:cNvPicPr>
            <a:picLocks noChangeAspect="1"/>
          </p:cNvPicPr>
          <p:nvPr/>
        </p:nvPicPr>
        <p:blipFill>
          <a:blip r:embed="rId1">
            <a:grayscl/>
          </a:blip>
          <a:srcRect l="12765" b="22482"/>
          <a:stretch>
            <a:fillRect/>
          </a:stretch>
        </p:blipFill>
        <p:spPr>
          <a:xfrm rot="420837" flipH="1">
            <a:off x="6845658" y="694644"/>
            <a:ext cx="5681227" cy="6534677"/>
          </a:xfrm>
          <a:custGeom>
            <a:avLst/>
            <a:gdLst>
              <a:gd name="connsiteX0" fmla="*/ 5681227 w 5681227"/>
              <a:gd name="connsiteY0" fmla="*/ 0 h 6534677"/>
              <a:gd name="connsiteX1" fmla="*/ 717977 w 5681227"/>
              <a:gd name="connsiteY1" fmla="*/ 0 h 6534677"/>
              <a:gd name="connsiteX2" fmla="*/ 0 w 5681227"/>
              <a:gd name="connsiteY2" fmla="*/ 5835706 h 6534677"/>
              <a:gd name="connsiteX3" fmla="*/ 5681226 w 5681227"/>
              <a:gd name="connsiteY3" fmla="*/ 6534677 h 6534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81227" h="6534677">
                <a:moveTo>
                  <a:pt x="5681227" y="0"/>
                </a:moveTo>
                <a:lnTo>
                  <a:pt x="717977" y="0"/>
                </a:lnTo>
                <a:lnTo>
                  <a:pt x="0" y="5835706"/>
                </a:lnTo>
                <a:lnTo>
                  <a:pt x="5681226" y="6534677"/>
                </a:lnTo>
                <a:close/>
              </a:path>
            </a:pathLst>
          </a:custGeom>
          <a:effectLst>
            <a:softEdge rad="0"/>
          </a:effectLst>
        </p:spPr>
      </p:pic>
      <p:pic>
        <p:nvPicPr>
          <p:cNvPr id="5963" name="淘宝店chenying0907 59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1652171" flipV="1">
            <a:off x="9064337" y="2863970"/>
            <a:ext cx="3160188" cy="4090596"/>
          </a:xfrm>
          <a:prstGeom prst="rect">
            <a:avLst/>
          </a:prstGeom>
        </p:spPr>
      </p:pic>
      <p:pic>
        <p:nvPicPr>
          <p:cNvPr id="5964" name="淘宝店chenying0907 59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69923"/>
            <a:ext cx="208048" cy="869944"/>
          </a:xfrm>
          <a:prstGeom prst="rect">
            <a:avLst/>
          </a:prstGeom>
        </p:spPr>
      </p:pic>
      <p:pic>
        <p:nvPicPr>
          <p:cNvPr id="5965" name="淘宝店chenying0907 59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319" y="-45407"/>
            <a:ext cx="3561721" cy="3652536"/>
          </a:xfrm>
          <a:prstGeom prst="rect">
            <a:avLst/>
          </a:prstGeom>
        </p:spPr>
      </p:pic>
      <p:sp>
        <p:nvSpPr>
          <p:cNvPr id="5968" name="椭圆 5967"/>
          <p:cNvSpPr/>
          <p:nvPr/>
        </p:nvSpPr>
        <p:spPr>
          <a:xfrm>
            <a:off x="7939144" y="2345167"/>
            <a:ext cx="311971" cy="2689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9" name="椭圆 5968"/>
          <p:cNvSpPr/>
          <p:nvPr/>
        </p:nvSpPr>
        <p:spPr>
          <a:xfrm>
            <a:off x="9348351" y="2360671"/>
            <a:ext cx="225374" cy="178133"/>
          </a:xfrm>
          <a:custGeom>
            <a:avLst/>
            <a:gdLst>
              <a:gd name="connsiteX0" fmla="*/ 0 w 225329"/>
              <a:gd name="connsiteY0" fmla="*/ 67551 h 135102"/>
              <a:gd name="connsiteX1" fmla="*/ 112665 w 225329"/>
              <a:gd name="connsiteY1" fmla="*/ 0 h 135102"/>
              <a:gd name="connsiteX2" fmla="*/ 225330 w 225329"/>
              <a:gd name="connsiteY2" fmla="*/ 67551 h 135102"/>
              <a:gd name="connsiteX3" fmla="*/ 112665 w 225329"/>
              <a:gd name="connsiteY3" fmla="*/ 135102 h 135102"/>
              <a:gd name="connsiteX4" fmla="*/ 0 w 225329"/>
              <a:gd name="connsiteY4" fmla="*/ 67551 h 135102"/>
              <a:gd name="connsiteX0-1" fmla="*/ 44 w 225374"/>
              <a:gd name="connsiteY0-2" fmla="*/ 110582 h 178133"/>
              <a:gd name="connsiteX1-3" fmla="*/ 123466 w 225374"/>
              <a:gd name="connsiteY1-4" fmla="*/ 0 h 178133"/>
              <a:gd name="connsiteX2-5" fmla="*/ 225374 w 225374"/>
              <a:gd name="connsiteY2-6" fmla="*/ 110582 h 178133"/>
              <a:gd name="connsiteX3-7" fmla="*/ 112709 w 225374"/>
              <a:gd name="connsiteY3-8" fmla="*/ 178133 h 178133"/>
              <a:gd name="connsiteX4-9" fmla="*/ 44 w 225374"/>
              <a:gd name="connsiteY4-10" fmla="*/ 110582 h 1781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5374" h="178133">
                <a:moveTo>
                  <a:pt x="44" y="110582"/>
                </a:moveTo>
                <a:cubicBezTo>
                  <a:pt x="1837" y="80893"/>
                  <a:pt x="61243" y="0"/>
                  <a:pt x="123466" y="0"/>
                </a:cubicBezTo>
                <a:cubicBezTo>
                  <a:pt x="185689" y="0"/>
                  <a:pt x="225374" y="73275"/>
                  <a:pt x="225374" y="110582"/>
                </a:cubicBezTo>
                <a:cubicBezTo>
                  <a:pt x="225374" y="147889"/>
                  <a:pt x="174932" y="178133"/>
                  <a:pt x="112709" y="178133"/>
                </a:cubicBezTo>
                <a:cubicBezTo>
                  <a:pt x="50486" y="178133"/>
                  <a:pt x="-1749" y="140271"/>
                  <a:pt x="44" y="1105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0" name="椭圆 5969"/>
          <p:cNvSpPr/>
          <p:nvPr/>
        </p:nvSpPr>
        <p:spPr>
          <a:xfrm>
            <a:off x="7551867" y="3318141"/>
            <a:ext cx="64547" cy="1591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1" name="椭圆 5970"/>
          <p:cNvSpPr/>
          <p:nvPr/>
        </p:nvSpPr>
        <p:spPr>
          <a:xfrm>
            <a:off x="9660367" y="4963030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2" name="椭圆 5971"/>
          <p:cNvSpPr/>
          <p:nvPr/>
        </p:nvSpPr>
        <p:spPr>
          <a:xfrm>
            <a:off x="5475642" y="4832781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3" name="椭圆 5972"/>
          <p:cNvSpPr/>
          <p:nvPr/>
        </p:nvSpPr>
        <p:spPr>
          <a:xfrm>
            <a:off x="5787614" y="2283219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4" name="椭圆 5973"/>
          <p:cNvSpPr/>
          <p:nvPr/>
        </p:nvSpPr>
        <p:spPr>
          <a:xfrm>
            <a:off x="8498541" y="1521576"/>
            <a:ext cx="112269" cy="1936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5" name="椭圆 5974"/>
          <p:cNvSpPr/>
          <p:nvPr/>
        </p:nvSpPr>
        <p:spPr>
          <a:xfrm>
            <a:off x="8810513" y="3746259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6" name="椭圆 5975"/>
          <p:cNvSpPr/>
          <p:nvPr/>
        </p:nvSpPr>
        <p:spPr>
          <a:xfrm>
            <a:off x="11360075" y="4843537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7" name="椭圆 5976"/>
          <p:cNvSpPr/>
          <p:nvPr/>
        </p:nvSpPr>
        <p:spPr>
          <a:xfrm>
            <a:off x="9821732" y="6026879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8" name="椭圆 5977"/>
          <p:cNvSpPr/>
          <p:nvPr/>
        </p:nvSpPr>
        <p:spPr>
          <a:xfrm>
            <a:off x="10143465" y="3476354"/>
            <a:ext cx="151606" cy="144329"/>
          </a:xfrm>
          <a:custGeom>
            <a:avLst/>
            <a:gdLst>
              <a:gd name="connsiteX0" fmla="*/ 0 w 161365"/>
              <a:gd name="connsiteY0" fmla="*/ 60242 h 120484"/>
              <a:gd name="connsiteX1" fmla="*/ 80683 w 161365"/>
              <a:gd name="connsiteY1" fmla="*/ 0 h 120484"/>
              <a:gd name="connsiteX2" fmla="*/ 161366 w 161365"/>
              <a:gd name="connsiteY2" fmla="*/ 60242 h 120484"/>
              <a:gd name="connsiteX3" fmla="*/ 80683 w 161365"/>
              <a:gd name="connsiteY3" fmla="*/ 120484 h 120484"/>
              <a:gd name="connsiteX4" fmla="*/ 0 w 161365"/>
              <a:gd name="connsiteY4" fmla="*/ 60242 h 120484"/>
              <a:gd name="connsiteX0-1" fmla="*/ 1148 w 165968"/>
              <a:gd name="connsiteY0-2" fmla="*/ 60242 h 141999"/>
              <a:gd name="connsiteX1-3" fmla="*/ 81831 w 165968"/>
              <a:gd name="connsiteY1-4" fmla="*/ 0 h 141999"/>
              <a:gd name="connsiteX2-5" fmla="*/ 162514 w 165968"/>
              <a:gd name="connsiteY2-6" fmla="*/ 60242 h 141999"/>
              <a:gd name="connsiteX3-7" fmla="*/ 135619 w 165968"/>
              <a:gd name="connsiteY3-8" fmla="*/ 141999 h 141999"/>
              <a:gd name="connsiteX4-9" fmla="*/ 1148 w 165968"/>
              <a:gd name="connsiteY4-10" fmla="*/ 60242 h 141999"/>
              <a:gd name="connsiteX0-11" fmla="*/ 997 w 151606"/>
              <a:gd name="connsiteY0-12" fmla="*/ 104235 h 144329"/>
              <a:gd name="connsiteX1-13" fmla="*/ 70923 w 151606"/>
              <a:gd name="connsiteY1-14" fmla="*/ 963 h 144329"/>
              <a:gd name="connsiteX2-15" fmla="*/ 151606 w 151606"/>
              <a:gd name="connsiteY2-16" fmla="*/ 61205 h 144329"/>
              <a:gd name="connsiteX3-17" fmla="*/ 124711 w 151606"/>
              <a:gd name="connsiteY3-18" fmla="*/ 142962 h 144329"/>
              <a:gd name="connsiteX4-19" fmla="*/ 997 w 151606"/>
              <a:gd name="connsiteY4-20" fmla="*/ 104235 h 1443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51606" h="144329">
                <a:moveTo>
                  <a:pt x="997" y="104235"/>
                </a:moveTo>
                <a:cubicBezTo>
                  <a:pt x="-7968" y="80569"/>
                  <a:pt x="45822" y="8135"/>
                  <a:pt x="70923" y="963"/>
                </a:cubicBezTo>
                <a:cubicBezTo>
                  <a:pt x="96024" y="-6209"/>
                  <a:pt x="151606" y="27934"/>
                  <a:pt x="151606" y="61205"/>
                </a:cubicBezTo>
                <a:cubicBezTo>
                  <a:pt x="151606" y="94476"/>
                  <a:pt x="149812" y="135790"/>
                  <a:pt x="124711" y="142962"/>
                </a:cubicBezTo>
                <a:cubicBezTo>
                  <a:pt x="99610" y="150134"/>
                  <a:pt x="9962" y="127901"/>
                  <a:pt x="997" y="1042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9" name="椭圆 5978"/>
          <p:cNvSpPr/>
          <p:nvPr/>
        </p:nvSpPr>
        <p:spPr>
          <a:xfrm>
            <a:off x="5066852" y="1928215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0" name="椭圆 5979"/>
          <p:cNvSpPr/>
          <p:nvPr/>
        </p:nvSpPr>
        <p:spPr>
          <a:xfrm>
            <a:off x="3528509" y="3111557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1" name="椭圆 5980"/>
          <p:cNvSpPr/>
          <p:nvPr/>
        </p:nvSpPr>
        <p:spPr>
          <a:xfrm>
            <a:off x="3840481" y="561995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2" name="椭圆 5981"/>
          <p:cNvSpPr/>
          <p:nvPr/>
        </p:nvSpPr>
        <p:spPr>
          <a:xfrm>
            <a:off x="2646381" y="2767312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3" name="椭圆 5982"/>
          <p:cNvSpPr/>
          <p:nvPr/>
        </p:nvSpPr>
        <p:spPr>
          <a:xfrm>
            <a:off x="1108038" y="3950654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4" name="椭圆 5983"/>
          <p:cNvSpPr/>
          <p:nvPr/>
        </p:nvSpPr>
        <p:spPr>
          <a:xfrm>
            <a:off x="1420010" y="1401092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5" name="椭圆 5984"/>
          <p:cNvSpPr/>
          <p:nvPr/>
        </p:nvSpPr>
        <p:spPr>
          <a:xfrm>
            <a:off x="7863840" y="5413693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6" name="椭圆 5985"/>
          <p:cNvSpPr/>
          <p:nvPr/>
        </p:nvSpPr>
        <p:spPr>
          <a:xfrm>
            <a:off x="6325497" y="6597035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7" name="椭圆 5986"/>
          <p:cNvSpPr/>
          <p:nvPr/>
        </p:nvSpPr>
        <p:spPr>
          <a:xfrm>
            <a:off x="6637469" y="4047473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8" name="椭圆 5987"/>
          <p:cNvSpPr/>
          <p:nvPr/>
        </p:nvSpPr>
        <p:spPr>
          <a:xfrm>
            <a:off x="6992470" y="1971246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9" name="椭圆 5988"/>
          <p:cNvSpPr/>
          <p:nvPr/>
        </p:nvSpPr>
        <p:spPr>
          <a:xfrm>
            <a:off x="5454082" y="3154521"/>
            <a:ext cx="182926" cy="163620"/>
          </a:xfrm>
          <a:custGeom>
            <a:avLst/>
            <a:gdLst>
              <a:gd name="connsiteX0" fmla="*/ 0 w 161365"/>
              <a:gd name="connsiteY0" fmla="*/ 60242 h 120484"/>
              <a:gd name="connsiteX1" fmla="*/ 80683 w 161365"/>
              <a:gd name="connsiteY1" fmla="*/ 0 h 120484"/>
              <a:gd name="connsiteX2" fmla="*/ 161366 w 161365"/>
              <a:gd name="connsiteY2" fmla="*/ 60242 h 120484"/>
              <a:gd name="connsiteX3" fmla="*/ 80683 w 161365"/>
              <a:gd name="connsiteY3" fmla="*/ 120484 h 120484"/>
              <a:gd name="connsiteX4" fmla="*/ 0 w 161365"/>
              <a:gd name="connsiteY4" fmla="*/ 60242 h 120484"/>
              <a:gd name="connsiteX0-1" fmla="*/ 0 w 182881"/>
              <a:gd name="connsiteY0-2" fmla="*/ 60321 h 120685"/>
              <a:gd name="connsiteX1-3" fmla="*/ 80683 w 182881"/>
              <a:gd name="connsiteY1-4" fmla="*/ 79 h 120685"/>
              <a:gd name="connsiteX2-5" fmla="*/ 182881 w 182881"/>
              <a:gd name="connsiteY2-6" fmla="*/ 71079 h 120685"/>
              <a:gd name="connsiteX3-7" fmla="*/ 80683 w 182881"/>
              <a:gd name="connsiteY3-8" fmla="*/ 120563 h 120685"/>
              <a:gd name="connsiteX4-9" fmla="*/ 0 w 182881"/>
              <a:gd name="connsiteY4-10" fmla="*/ 60321 h 120685"/>
              <a:gd name="connsiteX0-11" fmla="*/ 45 w 182926"/>
              <a:gd name="connsiteY0-12" fmla="*/ 60309 h 163620"/>
              <a:gd name="connsiteX1-13" fmla="*/ 80728 w 182926"/>
              <a:gd name="connsiteY1-14" fmla="*/ 67 h 163620"/>
              <a:gd name="connsiteX2-15" fmla="*/ 182926 w 182926"/>
              <a:gd name="connsiteY2-16" fmla="*/ 71067 h 163620"/>
              <a:gd name="connsiteX3-17" fmla="*/ 91485 w 182926"/>
              <a:gd name="connsiteY3-18" fmla="*/ 163582 h 163620"/>
              <a:gd name="connsiteX4-19" fmla="*/ 45 w 182926"/>
              <a:gd name="connsiteY4-20" fmla="*/ 60309 h 1636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82926" h="163620">
                <a:moveTo>
                  <a:pt x="45" y="60309"/>
                </a:moveTo>
                <a:cubicBezTo>
                  <a:pt x="-1748" y="33057"/>
                  <a:pt x="50248" y="-1726"/>
                  <a:pt x="80728" y="67"/>
                </a:cubicBezTo>
                <a:cubicBezTo>
                  <a:pt x="111208" y="1860"/>
                  <a:pt x="182926" y="37796"/>
                  <a:pt x="182926" y="71067"/>
                </a:cubicBezTo>
                <a:cubicBezTo>
                  <a:pt x="182926" y="104338"/>
                  <a:pt x="121965" y="165375"/>
                  <a:pt x="91485" y="163582"/>
                </a:cubicBezTo>
                <a:cubicBezTo>
                  <a:pt x="61005" y="161789"/>
                  <a:pt x="1838" y="87562"/>
                  <a:pt x="45" y="603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0" name="椭圆 5989"/>
          <p:cNvSpPr/>
          <p:nvPr/>
        </p:nvSpPr>
        <p:spPr>
          <a:xfrm>
            <a:off x="5766099" y="605026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06" name="椭圆 6005"/>
          <p:cNvSpPr/>
          <p:nvPr/>
        </p:nvSpPr>
        <p:spPr>
          <a:xfrm>
            <a:off x="6992470" y="4081400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026" name="淘宝店chenying0907 60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8000000" flipH="1" flipV="1">
            <a:off x="1902745" y="2792058"/>
            <a:ext cx="1719909" cy="2226277"/>
          </a:xfrm>
          <a:prstGeom prst="rect">
            <a:avLst/>
          </a:prstGeom>
        </p:spPr>
      </p:pic>
      <p:grpSp>
        <p:nvGrpSpPr>
          <p:cNvPr id="2" name="淘宝店chenying0907 1"/>
          <p:cNvGrpSpPr/>
          <p:nvPr/>
        </p:nvGrpSpPr>
        <p:grpSpPr>
          <a:xfrm>
            <a:off x="2646381" y="1885025"/>
            <a:ext cx="7413367" cy="3349809"/>
            <a:chOff x="2756314" y="1948458"/>
            <a:chExt cx="7413367" cy="3349809"/>
          </a:xfrm>
        </p:grpSpPr>
        <p:grpSp>
          <p:nvGrpSpPr>
            <p:cNvPr id="6020" name="淘宝店chenying0907 6019"/>
            <p:cNvGrpSpPr/>
            <p:nvPr/>
          </p:nvGrpSpPr>
          <p:grpSpPr>
            <a:xfrm rot="16200000">
              <a:off x="4788093" y="-83321"/>
              <a:ext cx="3349809" cy="7413367"/>
              <a:chOff x="7210222" y="3140035"/>
              <a:chExt cx="1770664" cy="3272488"/>
            </a:xfrm>
          </p:grpSpPr>
          <p:sp>
            <p:nvSpPr>
              <p:cNvPr id="6021" name="淘宝店chenying0907 6020"/>
              <p:cNvSpPr/>
              <p:nvPr/>
            </p:nvSpPr>
            <p:spPr>
              <a:xfrm>
                <a:off x="7210222" y="3140035"/>
                <a:ext cx="1770664" cy="3272488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22" name="淘宝店chenying0907 6021"/>
              <p:cNvSpPr/>
              <p:nvPr/>
            </p:nvSpPr>
            <p:spPr>
              <a:xfrm>
                <a:off x="7210222" y="3140035"/>
                <a:ext cx="1770664" cy="3272488"/>
              </a:xfrm>
              <a:prstGeom prst="rect">
                <a:avLst/>
              </a:prstGeom>
              <a:blipFill>
                <a:blip r:embed="rId4">
                  <a:alphaModFix amt="2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18000"/>
                          </a14:imgEffect>
                          <a14:imgEffect>
                            <a14:colorTemperature colorTemp="4682"/>
                          </a14:imgEffect>
                          <a14:imgEffect>
                            <a14:saturation sat="28000"/>
                          </a14:imgEffect>
                          <a14:imgEffect>
                            <a14:sharpenSoften amount="50000"/>
                          </a14:imgEffect>
                        </a14:imgLayer>
                      </a14:imgProps>
                    </a:ext>
                  </a:extLst>
                </a:blip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012" name="淘宝店chenying0907 6011"/>
            <p:cNvGrpSpPr/>
            <p:nvPr/>
          </p:nvGrpSpPr>
          <p:grpSpPr>
            <a:xfrm>
              <a:off x="3134359" y="2827554"/>
              <a:ext cx="1520414" cy="1520414"/>
              <a:chOff x="6289903" y="1763607"/>
              <a:chExt cx="1520414" cy="1520414"/>
            </a:xfrm>
          </p:grpSpPr>
          <p:sp>
            <p:nvSpPr>
              <p:cNvPr id="5992" name="淘宝店chenying0907 5991"/>
              <p:cNvSpPr/>
              <p:nvPr/>
            </p:nvSpPr>
            <p:spPr>
              <a:xfrm>
                <a:off x="6289903" y="1763607"/>
                <a:ext cx="1520414" cy="1520414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994" name="直接连接符 5993"/>
              <p:cNvCxnSpPr/>
              <p:nvPr/>
            </p:nvCxnSpPr>
            <p:spPr>
              <a:xfrm>
                <a:off x="6289903" y="1763607"/>
                <a:ext cx="1520414" cy="152041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995" name="直接连接符 5994"/>
              <p:cNvCxnSpPr/>
              <p:nvPr/>
            </p:nvCxnSpPr>
            <p:spPr>
              <a:xfrm flipH="1">
                <a:off x="6289903" y="1763607"/>
                <a:ext cx="1520414" cy="152041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999" name="直接连接符 5998"/>
              <p:cNvCxnSpPr>
                <a:stCxn id="5992" idx="3"/>
                <a:endCxn id="5992" idx="1"/>
              </p:cNvCxnSpPr>
              <p:nvPr/>
            </p:nvCxnSpPr>
            <p:spPr>
              <a:xfrm flipH="1">
                <a:off x="6289903" y="2523814"/>
                <a:ext cx="1520414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002" name="直接连接符 6001"/>
              <p:cNvCxnSpPr>
                <a:stCxn id="5992" idx="0"/>
                <a:endCxn id="5992" idx="2"/>
              </p:cNvCxnSpPr>
              <p:nvPr/>
            </p:nvCxnSpPr>
            <p:spPr>
              <a:xfrm>
                <a:off x="7050110" y="1763607"/>
                <a:ext cx="0" cy="152041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6013" name="淘宝店chenying0907 6012"/>
            <p:cNvGrpSpPr/>
            <p:nvPr/>
          </p:nvGrpSpPr>
          <p:grpSpPr>
            <a:xfrm>
              <a:off x="4770967" y="2827554"/>
              <a:ext cx="1520414" cy="1520414"/>
              <a:chOff x="6289903" y="3511246"/>
              <a:chExt cx="1520414" cy="1520414"/>
            </a:xfrm>
          </p:grpSpPr>
          <p:sp>
            <p:nvSpPr>
              <p:cNvPr id="6007" name="淘宝店chenying0907 6006"/>
              <p:cNvSpPr/>
              <p:nvPr/>
            </p:nvSpPr>
            <p:spPr>
              <a:xfrm>
                <a:off x="6289903" y="3511246"/>
                <a:ext cx="1520414" cy="1520414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008" name="直接连接符 6007"/>
              <p:cNvCxnSpPr/>
              <p:nvPr/>
            </p:nvCxnSpPr>
            <p:spPr>
              <a:xfrm>
                <a:off x="6289903" y="3511246"/>
                <a:ext cx="1520414" cy="152041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009" name="直接连接符 6008"/>
              <p:cNvCxnSpPr/>
              <p:nvPr/>
            </p:nvCxnSpPr>
            <p:spPr>
              <a:xfrm flipH="1">
                <a:off x="6289903" y="3511246"/>
                <a:ext cx="1520414" cy="152041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010" name="直接连接符 6009"/>
              <p:cNvCxnSpPr>
                <a:stCxn id="6007" idx="3"/>
                <a:endCxn id="6007" idx="1"/>
              </p:cNvCxnSpPr>
              <p:nvPr/>
            </p:nvCxnSpPr>
            <p:spPr>
              <a:xfrm flipH="1">
                <a:off x="6289903" y="4271453"/>
                <a:ext cx="1520414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011" name="直接连接符 6010"/>
              <p:cNvCxnSpPr>
                <a:stCxn id="6007" idx="0"/>
                <a:endCxn id="6007" idx="2"/>
              </p:cNvCxnSpPr>
              <p:nvPr/>
            </p:nvCxnSpPr>
            <p:spPr>
              <a:xfrm>
                <a:off x="7050110" y="3511246"/>
                <a:ext cx="0" cy="152041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69" name="淘宝店chenying0907 68"/>
            <p:cNvGrpSpPr/>
            <p:nvPr/>
          </p:nvGrpSpPr>
          <p:grpSpPr>
            <a:xfrm>
              <a:off x="6430433" y="2827554"/>
              <a:ext cx="1520414" cy="1520414"/>
              <a:chOff x="6289903" y="3511246"/>
              <a:chExt cx="1520414" cy="1520414"/>
            </a:xfrm>
          </p:grpSpPr>
          <p:sp>
            <p:nvSpPr>
              <p:cNvPr id="70" name="淘宝店chenying0907 69"/>
              <p:cNvSpPr/>
              <p:nvPr/>
            </p:nvSpPr>
            <p:spPr>
              <a:xfrm>
                <a:off x="6289903" y="3511246"/>
                <a:ext cx="1520414" cy="1520414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1" name="直接连接符 70"/>
              <p:cNvCxnSpPr/>
              <p:nvPr/>
            </p:nvCxnSpPr>
            <p:spPr>
              <a:xfrm>
                <a:off x="6289903" y="3511246"/>
                <a:ext cx="1520414" cy="152041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/>
            </p:nvCxnSpPr>
            <p:spPr>
              <a:xfrm flipH="1">
                <a:off x="6289903" y="3511246"/>
                <a:ext cx="1520414" cy="152041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>
                <a:stCxn id="70" idx="3"/>
                <a:endCxn id="70" idx="1"/>
              </p:cNvCxnSpPr>
              <p:nvPr/>
            </p:nvCxnSpPr>
            <p:spPr>
              <a:xfrm flipH="1">
                <a:off x="6289903" y="4271453"/>
                <a:ext cx="1520414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>
                <a:stCxn id="70" idx="0"/>
                <a:endCxn id="70" idx="2"/>
              </p:cNvCxnSpPr>
              <p:nvPr/>
            </p:nvCxnSpPr>
            <p:spPr>
              <a:xfrm>
                <a:off x="7050110" y="3511246"/>
                <a:ext cx="0" cy="152041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75" name="淘宝店chenying0907 74"/>
            <p:cNvGrpSpPr/>
            <p:nvPr/>
          </p:nvGrpSpPr>
          <p:grpSpPr>
            <a:xfrm>
              <a:off x="8101188" y="2827554"/>
              <a:ext cx="1520414" cy="1520414"/>
              <a:chOff x="6289903" y="3511246"/>
              <a:chExt cx="1520414" cy="1520414"/>
            </a:xfrm>
          </p:grpSpPr>
          <p:sp>
            <p:nvSpPr>
              <p:cNvPr id="76" name="淘宝店chenying0907 75"/>
              <p:cNvSpPr/>
              <p:nvPr/>
            </p:nvSpPr>
            <p:spPr>
              <a:xfrm>
                <a:off x="6289903" y="3511246"/>
                <a:ext cx="1520414" cy="1520414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7" name="直接连接符 76"/>
              <p:cNvCxnSpPr/>
              <p:nvPr/>
            </p:nvCxnSpPr>
            <p:spPr>
              <a:xfrm>
                <a:off x="6289903" y="3511246"/>
                <a:ext cx="1520414" cy="152041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 flipH="1">
                <a:off x="6289903" y="3511246"/>
                <a:ext cx="1520414" cy="152041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>
                <a:stCxn id="76" idx="3"/>
                <a:endCxn id="76" idx="1"/>
              </p:cNvCxnSpPr>
              <p:nvPr/>
            </p:nvCxnSpPr>
            <p:spPr>
              <a:xfrm flipH="1">
                <a:off x="6289903" y="4271453"/>
                <a:ext cx="1520414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>
                <a:stCxn id="76" idx="0"/>
                <a:endCxn id="76" idx="2"/>
              </p:cNvCxnSpPr>
              <p:nvPr/>
            </p:nvCxnSpPr>
            <p:spPr>
              <a:xfrm>
                <a:off x="7050110" y="3511246"/>
                <a:ext cx="0" cy="152041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</p:grpSp>
      <p:sp>
        <p:nvSpPr>
          <p:cNvPr id="6015" name="文本框 6014"/>
          <p:cNvSpPr txBox="1"/>
          <p:nvPr/>
        </p:nvSpPr>
        <p:spPr>
          <a:xfrm>
            <a:off x="6384728" y="2942264"/>
            <a:ext cx="1661993" cy="15204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9600" dirty="0">
                <a:latin typeface="方正行楷繁体" panose="03000509000000000000" pitchFamily="65" charset="-122"/>
                <a:ea typeface="方正行楷繁体" panose="03000509000000000000" pitchFamily="65" charset="-122"/>
              </a:rPr>
              <a:t>观</a:t>
            </a:r>
            <a:endParaRPr lang="zh-CN" altLang="en-US" sz="9600" dirty="0">
              <a:latin typeface="方正行楷繁体" panose="03000509000000000000" pitchFamily="65" charset="-122"/>
              <a:ea typeface="方正行楷繁体" panose="03000509000000000000" pitchFamily="65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8010328" y="2942264"/>
            <a:ext cx="1661993" cy="15204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9600" dirty="0">
                <a:latin typeface="方正行楷繁体" panose="03000509000000000000" pitchFamily="65" charset="-122"/>
                <a:ea typeface="方正行楷繁体" panose="03000509000000000000" pitchFamily="65" charset="-122"/>
              </a:rPr>
              <a:t>赏</a:t>
            </a:r>
            <a:endParaRPr lang="zh-CN" altLang="en-US" sz="9600" dirty="0">
              <a:latin typeface="方正行楷繁体" panose="03000509000000000000" pitchFamily="65" charset="-122"/>
              <a:ea typeface="方正行楷繁体" panose="03000509000000000000" pitchFamily="65" charset="-122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4606154" y="2892568"/>
            <a:ext cx="1661993" cy="15204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9600" dirty="0">
                <a:latin typeface="方正行楷繁体" panose="03000509000000000000" pitchFamily="65" charset="-122"/>
                <a:ea typeface="方正行楷繁体" panose="03000509000000000000" pitchFamily="65" charset="-122"/>
              </a:rPr>
              <a:t>谢</a:t>
            </a:r>
            <a:endParaRPr lang="zh-CN" altLang="en-US" sz="9600" dirty="0">
              <a:latin typeface="方正行楷繁体" panose="03000509000000000000" pitchFamily="65" charset="-122"/>
              <a:ea typeface="方正行楷繁体" panose="03000509000000000000" pitchFamily="65" charset="-122"/>
            </a:endParaRPr>
          </a:p>
        </p:txBody>
      </p:sp>
      <p:sp>
        <p:nvSpPr>
          <p:cNvPr id="6014" name="文本框 6013"/>
          <p:cNvSpPr txBox="1"/>
          <p:nvPr/>
        </p:nvSpPr>
        <p:spPr>
          <a:xfrm>
            <a:off x="2963813" y="2892568"/>
            <a:ext cx="1661993" cy="15204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9600" dirty="0">
                <a:latin typeface="方正行楷繁体" panose="03000509000000000000" pitchFamily="65" charset="-122"/>
                <a:ea typeface="方正行楷繁体" panose="03000509000000000000" pitchFamily="65" charset="-122"/>
              </a:rPr>
              <a:t>谢</a:t>
            </a:r>
            <a:endParaRPr lang="zh-CN" altLang="en-US" sz="9600" dirty="0">
              <a:latin typeface="方正行楷繁体" panose="03000509000000000000" pitchFamily="65" charset="-122"/>
              <a:ea typeface="方正行楷繁体" panose="03000509000000000000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2935605" y="-22225"/>
            <a:ext cx="6210300" cy="6539230"/>
            <a:chOff x="5212" y="-35"/>
            <a:chExt cx="8984" cy="9900"/>
          </a:xfrm>
        </p:grpSpPr>
        <p:pic>
          <p:nvPicPr>
            <p:cNvPr id="5" name="图片 4" descr="03f96b1c6bfa00fbf57befaf6cc9d428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5212" y="-35"/>
              <a:ext cx="8984" cy="990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7641" y="440"/>
              <a:ext cx="2758" cy="871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endParaRPr lang="en-US" altLang="zh-CN" sz="28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endParaRPr>
            </a:p>
            <a:p>
              <a:endParaRPr lang="zh-CN" altLang="en-US" sz="28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endParaRPr>
            </a:p>
            <a:p>
              <a:r>
                <a:rPr lang="zh-CN" altLang="en-US" sz="2800">
                  <a:latin typeface="隶书" panose="02010509060101010101" charset="-122"/>
                  <a:ea typeface="隶书" panose="02010509060101010101" charset="-122"/>
                  <a:cs typeface="隶书" panose="02010509060101010101" charset="-122"/>
                  <a:sym typeface="+mn-ea"/>
                </a:rPr>
                <a:t>什 么 是 禅 ？</a:t>
              </a:r>
              <a:endParaRPr lang="zh-CN" altLang="en-US" sz="28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endParaRPr>
            </a:p>
            <a:p>
              <a:endParaRPr lang="zh-CN" altLang="en-US" sz="28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endParaRPr>
            </a:p>
          </p:txBody>
        </p:sp>
      </p:grpSp>
      <p:pic>
        <p:nvPicPr>
          <p:cNvPr id="8" name="图片 7" descr="76cb2fa332ccab346e25e38b18354b63"/>
          <p:cNvPicPr>
            <a:picLocks noChangeAspect="1"/>
          </p:cNvPicPr>
          <p:nvPr/>
        </p:nvPicPr>
        <p:blipFill>
          <a:blip r:embed="rId2"/>
          <a:srcRect l="54511"/>
          <a:stretch>
            <a:fillRect/>
          </a:stretch>
        </p:blipFill>
        <p:spPr>
          <a:xfrm flipH="1" flipV="1">
            <a:off x="-5715" y="-22225"/>
            <a:ext cx="1476375" cy="2411095"/>
          </a:xfrm>
          <a:prstGeom prst="rect">
            <a:avLst/>
          </a:prstGeom>
        </p:spPr>
      </p:pic>
      <p:pic>
        <p:nvPicPr>
          <p:cNvPr id="9" name="图片 8" descr="76cb2fa332ccab346e25e38b18354b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585" y="4108450"/>
            <a:ext cx="3721735" cy="27641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2859" r="80712"/>
          <a:stretch>
            <a:fillRect/>
          </a:stretch>
        </p:blipFill>
        <p:spPr>
          <a:xfrm>
            <a:off x="0" y="3604864"/>
            <a:ext cx="2351584" cy="325313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37" r="439"/>
          <a:stretch>
            <a:fillRect/>
          </a:stretch>
        </p:blipFill>
        <p:spPr>
          <a:xfrm>
            <a:off x="8669655" y="-43180"/>
            <a:ext cx="3590925" cy="6901180"/>
          </a:xfrm>
          <a:prstGeom prst="rect">
            <a:avLst/>
          </a:prstGeom>
        </p:spPr>
      </p:pic>
      <p:sp>
        <p:nvSpPr>
          <p:cNvPr id="7" name="TextBox 24"/>
          <p:cNvSpPr txBox="1"/>
          <p:nvPr/>
        </p:nvSpPr>
        <p:spPr>
          <a:xfrm>
            <a:off x="755650" y="403225"/>
            <a:ext cx="4842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行楷简体" panose="03000509000000000000" charset="-122"/>
                <a:ea typeface="方正行楷简体" panose="03000509000000000000" charset="-122"/>
                <a:sym typeface="+mn-ea"/>
              </a:rPr>
              <a:t>什么是禅？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方正行楷简体" panose="03000509000000000000" charset="-122"/>
              <a:ea typeface="方正行楷简体" panose="03000509000000000000" charset="-122"/>
              <a:sym typeface="Arial" panose="020B0604020202020204" charset="-76"/>
            </a:endParaRPr>
          </a:p>
        </p:txBody>
      </p:sp>
      <p:pic>
        <p:nvPicPr>
          <p:cNvPr id="31" name="Picture 272" descr="2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2938145" y="88265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6" name="文本占位符 11266"/>
          <p:cNvSpPr/>
          <p:nvPr/>
        </p:nvSpPr>
        <p:spPr>
          <a:xfrm>
            <a:off x="2863850" y="1890395"/>
            <a:ext cx="8680450" cy="322897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/>
          <a:lstStyle>
            <a:lvl1pPr marL="271780" indent="-271145" algn="just" defTabSz="51435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50000"/>
              <a:buFont typeface="Wingdings 2" panose="05020102010507070707" pitchFamily="2" charset="2"/>
              <a:buChar char=""/>
              <a:defRPr lang="zh-CN" altLang="en-US" sz="18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just" defTabSz="51435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anose="02010509060101010101" pitchFamily="1" charset="-122"/>
              <a:buNone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3255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00430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57605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1414780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1671955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9130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6305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4350" fontAlgn="auto">
              <a:lnSpc>
                <a:spcPct val="200000"/>
              </a:lnSpc>
              <a:buSzPct val="50000"/>
              <a:buFont typeface="Wingdings 2" panose="05020102010507070707" pitchFamily="2" charset="2"/>
              <a:buNone/>
            </a:pPr>
            <a:r>
              <a:rPr sz="2200" b="1">
                <a:solidFill>
                  <a:schemeClr val="tx1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“禅”是源自于古代印度的一个外来词，</a:t>
            </a:r>
            <a:endParaRPr sz="2200" b="1">
              <a:solidFill>
                <a:schemeClr val="tx1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+mn-ea"/>
            </a:endParaRPr>
          </a:p>
          <a:p>
            <a:pPr marL="1905" indent="-344805" algn="just" fontAlgn="auto">
              <a:lnSpc>
                <a:spcPct val="200000"/>
              </a:lnSpc>
              <a:buNone/>
            </a:pPr>
            <a:r>
              <a:rPr sz="2200" b="1">
                <a:solidFill>
                  <a:schemeClr val="tx1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梵语是dhyana['djɑ:nə]，</a:t>
            </a:r>
            <a:endParaRPr sz="2200" b="1">
              <a:solidFill>
                <a:schemeClr val="tx1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+mn-ea"/>
            </a:endParaRPr>
          </a:p>
          <a:p>
            <a:pPr marL="1905" indent="-344805" algn="just" fontAlgn="auto">
              <a:lnSpc>
                <a:spcPct val="200000"/>
              </a:lnSpc>
              <a:buNone/>
            </a:pPr>
            <a:r>
              <a:rPr sz="2200" b="1">
                <a:solidFill>
                  <a:schemeClr val="tx1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它的含义是“静虑”或“思维修”。</a:t>
            </a:r>
            <a:endParaRPr lang="zh-CN" altLang="en-US" sz="2200" b="1">
              <a:solidFill>
                <a:schemeClr val="tx1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宋体" panose="02010600030101010101" pitchFamily="2" charset="-122"/>
            </a:endParaRPr>
          </a:p>
          <a:p>
            <a:pPr marL="1905" indent="-344805" algn="just" fontAlgn="auto">
              <a:lnSpc>
                <a:spcPct val="200000"/>
              </a:lnSpc>
              <a:buNone/>
            </a:pPr>
            <a:r>
              <a:rPr sz="2200" b="1">
                <a:solidFill>
                  <a:schemeClr val="tx1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宋体" panose="02010600030101010101" pitchFamily="2" charset="-122"/>
              </a:rPr>
              <a:t>  </a:t>
            </a:r>
            <a:endParaRPr lang="zh-CN" altLang="en-US" sz="2200" b="1" strike="noStrike" kern="1200" baseline="0" noProof="1" smtClean="0">
              <a:solidFill>
                <a:schemeClr val="tx1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cs typeface="+mn-cs"/>
              <a:sym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6000">
        <p15:prstTrans prst="pageCurlSingle"/>
      </p:transition>
    </mc:Choice>
    <mc:Fallback>
      <p:transition spd="slow" advClick="0" advTm="6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A_图片 20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5000"/>
                    </a14:imgEffect>
                  </a14:imgLayer>
                </a14:imgProps>
              </a:ext>
            </a:extLst>
          </a:blip>
          <a:srcRect l="62328"/>
          <a:stretch>
            <a:fillRect/>
          </a:stretch>
        </p:blipFill>
        <p:spPr>
          <a:xfrm>
            <a:off x="5237567" y="1524000"/>
            <a:ext cx="4593058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A_图片 14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 cstate="screen"/>
          <a:srcRect r="78994"/>
          <a:stretch>
            <a:fillRect/>
          </a:stretch>
        </p:blipFill>
        <p:spPr>
          <a:xfrm>
            <a:off x="5237315" y="4111296"/>
            <a:ext cx="512582" cy="2088000"/>
          </a:xfrm>
          <a:prstGeom prst="rect">
            <a:avLst/>
          </a:prstGeom>
        </p:spPr>
      </p:pic>
      <p:pic>
        <p:nvPicPr>
          <p:cNvPr id="2" name="图片 1" descr="图片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5725" y="27305"/>
            <a:ext cx="12364085" cy="6970395"/>
          </a:xfrm>
          <a:prstGeom prst="rect">
            <a:avLst/>
          </a:prstGeom>
        </p:spPr>
      </p:pic>
      <p:sp>
        <p:nvSpPr>
          <p:cNvPr id="9" name="PA_淘宝网chenying0907出品 2"/>
          <p:cNvSpPr txBox="1"/>
          <p:nvPr>
            <p:custDataLst>
              <p:tags r:id="rId7"/>
            </p:custDataLst>
          </p:nvPr>
        </p:nvSpPr>
        <p:spPr>
          <a:xfrm>
            <a:off x="805815" y="1331595"/>
            <a:ext cx="7084695" cy="6140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>
              <a:lnSpc>
                <a:spcPct val="170000"/>
              </a:lnSpc>
            </a:pPr>
            <a:r>
              <a:rPr lang="zh-CN" altLang="en-US" sz="20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在中国本土的语境中，《礼记•大学》篇中有一段话：</a:t>
            </a:r>
            <a:endParaRPr lang="zh-CN" altLang="en-US" sz="2000">
              <a:latin typeface="隶书" panose="02010509060101010101" charset="-122"/>
              <a:ea typeface="隶书" panose="02010509060101010101" charset="-122"/>
              <a:cs typeface="隶书" panose="02010509060101010101" charset="-122"/>
              <a:sym typeface="Arial" panose="020B0604020202020204" charset="-76"/>
            </a:endParaRPr>
          </a:p>
        </p:txBody>
      </p:sp>
      <p:pic>
        <p:nvPicPr>
          <p:cNvPr id="3" name="Picture 272" descr="28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2830195" y="276225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805815" y="520065"/>
            <a:ext cx="27044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行楷简体" panose="03000509000000000000" charset="-122"/>
                <a:ea typeface="方正行楷简体" panose="03000509000000000000" charset="-122"/>
                <a:sym typeface="+mn-ea"/>
              </a:rPr>
              <a:t>什么是禅？</a:t>
            </a:r>
            <a:endParaRPr lang="zh-CN" altLang="en-US" sz="2400" dirty="0"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73200" y="2074545"/>
            <a:ext cx="240347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85725" marR="0" indent="0" algn="l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知止而后有定，</a:t>
            </a:r>
            <a:endParaRPr lang="zh-CN" altLang="en-US" sz="2000" dirty="0">
              <a:solidFill>
                <a:srgbClr val="663300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+mn-ea"/>
            </a:endParaRPr>
          </a:p>
          <a:p>
            <a:pPr marL="85725" marR="0" indent="0" algn="l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定而后能静，</a:t>
            </a:r>
            <a:endParaRPr lang="zh-CN" altLang="en-US" sz="2000" dirty="0">
              <a:solidFill>
                <a:srgbClr val="663300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+mn-ea"/>
            </a:endParaRPr>
          </a:p>
          <a:p>
            <a:pPr marL="85725" marR="0" indent="0" algn="l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静而后能安，</a:t>
            </a:r>
            <a:endParaRPr lang="zh-CN" altLang="en-US" sz="2000" dirty="0">
              <a:solidFill>
                <a:srgbClr val="663300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+mn-ea"/>
            </a:endParaRPr>
          </a:p>
          <a:p>
            <a:pPr marL="85725" marR="0" indent="0" algn="l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安而后能虑，</a:t>
            </a:r>
            <a:endParaRPr lang="zh-CN" altLang="en-US" sz="2000" dirty="0">
              <a:solidFill>
                <a:srgbClr val="663300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+mn-ea"/>
            </a:endParaRPr>
          </a:p>
          <a:p>
            <a:pPr marL="85725" marR="0" indent="0" algn="l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虑而后能得</a:t>
            </a:r>
            <a:r>
              <a:rPr lang="zh-CN" altLang="en-US" sz="2000" dirty="0">
                <a:solidFill>
                  <a:srgbClr val="663300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</a:rPr>
              <a:t>。</a:t>
            </a:r>
            <a:endParaRPr lang="zh-CN" altLang="en-US" sz="2000" dirty="0">
              <a:solidFill>
                <a:srgbClr val="663300"/>
              </a:solidFill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</p:txBody>
      </p:sp>
      <p:sp>
        <p:nvSpPr>
          <p:cNvPr id="6" name="PA_淘宝网chenying0907出品 2"/>
          <p:cNvSpPr txBox="1"/>
          <p:nvPr>
            <p:custDataLst>
              <p:tags r:id="rId9"/>
            </p:custDataLst>
          </p:nvPr>
        </p:nvSpPr>
        <p:spPr>
          <a:xfrm>
            <a:off x="805815" y="4677410"/>
            <a:ext cx="7084695" cy="6140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>
              <a:lnSpc>
                <a:spcPct val="170000"/>
              </a:lnSpc>
            </a:pPr>
            <a:r>
              <a:rPr lang="zh-CN" altLang="en-US" sz="20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这段话是对“</a:t>
            </a:r>
            <a:r>
              <a:rPr lang="zh-CN" altLang="en-US" sz="2000">
                <a:latin typeface="Arial" panose="020B0604020202020204" pitchFamily="34" charset="0"/>
                <a:ea typeface="隶书" panose="02010509060101010101" charset="-122"/>
                <a:cs typeface="Arial" panose="020B0604020202020204" pitchFamily="34" charset="0"/>
                <a:sym typeface="+mn-ea"/>
              </a:rPr>
              <a:t>dhyana['djɑ:n</a:t>
            </a:r>
            <a:r>
              <a:rPr lang="zh-CN" altLang="en-US" sz="2000">
                <a:latin typeface="Arial" panose="020B0604020202020204" pitchFamily="34" charset="0"/>
                <a:ea typeface="Adobe 宋体 Std L" panose="02020300000000000000" charset="-122"/>
                <a:cs typeface="Arial" panose="020B0604020202020204" pitchFamily="34" charset="0"/>
                <a:sym typeface="+mn-ea"/>
              </a:rPr>
              <a:t>ə</a:t>
            </a:r>
            <a:r>
              <a:rPr lang="zh-CN" altLang="en-US" sz="2000">
                <a:latin typeface="Arial" panose="020B0604020202020204" pitchFamily="34" charset="0"/>
                <a:ea typeface="隶书" panose="02010509060101010101" charset="-122"/>
                <a:cs typeface="Arial" panose="020B0604020202020204" pitchFamily="34" charset="0"/>
                <a:sym typeface="+mn-ea"/>
              </a:rPr>
              <a:t>]</a:t>
            </a:r>
            <a:r>
              <a:rPr lang="zh-CN" altLang="en-US" sz="20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”的中国化的翻译。</a:t>
            </a:r>
            <a:endParaRPr lang="zh-CN" altLang="en-US" sz="2000">
              <a:latin typeface="隶书" panose="02010509060101010101" charset="-122"/>
              <a:ea typeface="隶书" panose="02010509060101010101" charset="-122"/>
              <a:cs typeface="隶书" panose="02010509060101010101" charset="-122"/>
              <a:sym typeface="Arial" panose="020B0604020202020204" charset="-76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1030"/>
            <a:ext cx="12192000" cy="697293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6810" y="1579245"/>
            <a:ext cx="9519285" cy="1265555"/>
          </a:xfrm>
        </p:spPr>
        <p:txBody>
          <a:bodyPr>
            <a:normAutofit/>
          </a:bodyPr>
          <a:p>
            <a:pPr marL="0" indent="0" algn="l" fontAlgn="base">
              <a:lnSpc>
                <a:spcPct val="130000"/>
              </a:lnSpc>
              <a:buNone/>
            </a:pPr>
            <a:r>
              <a:rPr lang="en-US" altLang="zh-CN" sz="2000" b="1" dirty="0"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       </a:t>
            </a:r>
            <a:r>
              <a:rPr lang="zh-CN" altLang="en-US" sz="2000" b="1" dirty="0"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如何给“</a:t>
            </a:r>
            <a:r>
              <a:rPr lang="zh-CN" altLang="en-US" sz="2000" b="1" dirty="0">
                <a:latin typeface="Arial" panose="020B0604020202020204" pitchFamily="34" charset="0"/>
                <a:ea typeface="方正古隶简体" panose="03000509000000000000" pitchFamily="65" charset="-122"/>
                <a:cs typeface="Arial" panose="020B0604020202020204" pitchFamily="34" charset="0"/>
                <a:sym typeface="+mn-ea"/>
              </a:rPr>
              <a:t>dhyana[‘djɑ:nə]</a:t>
            </a:r>
            <a:r>
              <a:rPr lang="zh-CN" altLang="en-US" sz="2000" b="1" dirty="0"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”一个简洁的翻译呢？古代翻译家想到了与祭祀有关的“禅”字：</a:t>
            </a:r>
            <a:endParaRPr lang="zh-CN" altLang="en-US" sz="2000" b="1" strike="noStrike" noProof="1" dirty="0">
              <a:solidFill>
                <a:schemeClr val="tx1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宋体" panose="02010600030101010101" pitchFamily="2" charset="-122"/>
            </a:endParaRPr>
          </a:p>
        </p:txBody>
      </p:sp>
      <p:sp>
        <p:nvSpPr>
          <p:cNvPr id="7" name="TextBox 24"/>
          <p:cNvSpPr txBox="1"/>
          <p:nvPr/>
        </p:nvSpPr>
        <p:spPr>
          <a:xfrm>
            <a:off x="755650" y="403225"/>
            <a:ext cx="23628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行楷简体" panose="03000509000000000000" charset="-122"/>
                <a:ea typeface="方正行楷简体" panose="03000509000000000000" charset="-122"/>
                <a:sym typeface="+mn-ea"/>
              </a:rPr>
              <a:t>什么是禅？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方正行楷简体" panose="03000509000000000000" charset="-122"/>
              <a:ea typeface="方正行楷简体" panose="03000509000000000000" charset="-122"/>
              <a:sym typeface="Arial" panose="020B0604020202020204" charset="-76"/>
            </a:endParaRPr>
          </a:p>
        </p:txBody>
      </p:sp>
      <p:pic>
        <p:nvPicPr>
          <p:cNvPr id="2" name="Picture 272" descr="2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2903855" y="88265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 descr="C:\Users\Administrator\AppData\Local\YNote\data\zrrbella@163.com\aeb147aeaf9247908f0f0fd7f47c6d8c\clipboard.png"/>
          <p:cNvPicPr/>
          <p:nvPr/>
        </p:nvPicPr>
        <p:blipFill>
          <a:blip r:embed="rId3"/>
          <a:srcRect l="4622" t="543" r="4467" b="453"/>
          <a:stretch>
            <a:fillRect/>
          </a:stretch>
        </p:blipFill>
        <p:spPr bwMode="auto">
          <a:xfrm>
            <a:off x="3117850" y="2844800"/>
            <a:ext cx="1922780" cy="1794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 descr="C:\Users\Administrator\AppData\Local\YNote\data\zrrbella@163.com\b547c96455d14ad391f3ffa6edff921e\clipboard.png"/>
          <p:cNvPicPr/>
          <p:nvPr/>
        </p:nvPicPr>
        <p:blipFill>
          <a:blip r:embed="rId4"/>
          <a:srcRect l="2781" b="2443"/>
          <a:stretch>
            <a:fillRect/>
          </a:stretch>
        </p:blipFill>
        <p:spPr bwMode="auto">
          <a:xfrm>
            <a:off x="5677535" y="2874010"/>
            <a:ext cx="1605915" cy="1693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2859" r="80712"/>
          <a:stretch>
            <a:fillRect/>
          </a:stretch>
        </p:blipFill>
        <p:spPr>
          <a:xfrm>
            <a:off x="0" y="3604864"/>
            <a:ext cx="2351584" cy="3253136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21000" y="1455420"/>
            <a:ext cx="5762625" cy="5158105"/>
          </a:xfrm>
        </p:spPr>
        <p:txBody>
          <a:bodyPr>
            <a:noAutofit/>
          </a:bodyPr>
          <a:p>
            <a:pPr marL="0" indent="0" algn="l" fontAlgn="base">
              <a:lnSpc>
                <a:spcPct val="130000"/>
              </a:lnSpc>
              <a:buNone/>
            </a:pPr>
            <a:r>
              <a:rPr lang="zh-CN" altLang="en-US" sz="1800" b="1" dirty="0"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《六祖坛经》其实就是《六祖禅经》</a:t>
            </a:r>
            <a:endParaRPr lang="zh-CN" altLang="en-US" sz="1800" b="1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marL="1905" indent="-344805" algn="l">
              <a:lnSpc>
                <a:spcPct val="130000"/>
              </a:lnSpc>
              <a:buNone/>
            </a:pPr>
            <a:r>
              <a:rPr lang="zh-CN" altLang="en-US" sz="1800" b="1" dirty="0"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这个“禅”字，在音和义两个方面，很好地翻译了“</a:t>
            </a:r>
            <a:r>
              <a:rPr lang="zh-CN" altLang="en-US" sz="1800" b="1" dirty="0">
                <a:latin typeface="Arial" panose="020B0604020202020204" pitchFamily="34" charset="0"/>
                <a:ea typeface="方正古隶简体" panose="03000509000000000000" pitchFamily="65" charset="-122"/>
                <a:cs typeface="Arial" panose="020B0604020202020204" pitchFamily="34" charset="0"/>
                <a:sym typeface="+mn-ea"/>
              </a:rPr>
              <a:t>dhyana['djɑ:nə]</a:t>
            </a:r>
            <a:r>
              <a:rPr lang="zh-CN" altLang="en-US" sz="1800" b="1" dirty="0"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”</a:t>
            </a:r>
            <a:endParaRPr lang="zh-CN" altLang="en-US" sz="1800" b="1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marL="1905" indent="-344805" algn="l">
              <a:lnSpc>
                <a:spcPct val="130000"/>
              </a:lnSpc>
              <a:buNone/>
            </a:pPr>
            <a:r>
              <a:rPr lang="zh-CN" altLang="en-US" sz="1800" b="1" dirty="0"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我们简单归纳一下：</a:t>
            </a:r>
            <a:endParaRPr lang="zh-CN" altLang="en-US" sz="1800" b="1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marL="1905" indent="-344805" algn="l">
              <a:lnSpc>
                <a:spcPct val="130000"/>
              </a:lnSpc>
              <a:buNone/>
            </a:pPr>
            <a:r>
              <a:rPr lang="zh-CN" altLang="en-US" sz="1800" b="1" dirty="0"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什么是“</a:t>
            </a:r>
            <a:r>
              <a:rPr lang="zh-CN" altLang="en-US" sz="1800" b="1" dirty="0">
                <a:latin typeface="Arial" panose="020B0604020202020204" pitchFamily="34" charset="0"/>
                <a:ea typeface="方正古隶简体" panose="03000509000000000000" pitchFamily="65" charset="-122"/>
                <a:cs typeface="Arial" panose="020B0604020202020204" pitchFamily="34" charset="0"/>
                <a:sym typeface="+mn-ea"/>
              </a:rPr>
              <a:t>dhyana[‘djɑ:nə]</a:t>
            </a:r>
            <a:r>
              <a:rPr lang="zh-CN" altLang="en-US" sz="1800" b="1" dirty="0"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”？</a:t>
            </a:r>
            <a:endParaRPr lang="zh-CN" altLang="en-US" sz="1800" b="1" dirty="0">
              <a:latin typeface="方正古隶简体" panose="03000509000000000000" pitchFamily="65" charset="-122"/>
              <a:ea typeface="方正古隶简体" panose="03000509000000000000" pitchFamily="65" charset="-122"/>
              <a:sym typeface="+mn-ea"/>
            </a:endParaRPr>
          </a:p>
          <a:p>
            <a:pPr marL="1905" indent="-344805" algn="l">
              <a:lnSpc>
                <a:spcPct val="130000"/>
              </a:lnSpc>
              <a:buNone/>
            </a:pPr>
            <a:r>
              <a:rPr lang="zh-CN" altLang="en-US" sz="1800" b="1" dirty="0"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一个字：禅；</a:t>
            </a:r>
            <a:endParaRPr lang="zh-CN" altLang="en-US" sz="1800" b="1" dirty="0">
              <a:latin typeface="方正古隶简体" panose="03000509000000000000" pitchFamily="65" charset="-122"/>
              <a:ea typeface="方正古隶简体" panose="03000509000000000000" pitchFamily="65" charset="-122"/>
              <a:sym typeface="+mn-ea"/>
            </a:endParaRPr>
          </a:p>
          <a:p>
            <a:pPr marL="1905" indent="-344805" algn="l">
              <a:lnSpc>
                <a:spcPct val="130000"/>
              </a:lnSpc>
              <a:buNone/>
            </a:pPr>
            <a:r>
              <a:rPr lang="zh-CN" altLang="en-US" sz="1800" b="1" dirty="0"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二个字：静虑；</a:t>
            </a:r>
            <a:endParaRPr lang="zh-CN" altLang="en-US" sz="1800" b="1" dirty="0">
              <a:latin typeface="方正古隶简体" panose="03000509000000000000" pitchFamily="65" charset="-122"/>
              <a:ea typeface="方正古隶简体" panose="03000509000000000000" pitchFamily="65" charset="-122"/>
              <a:sym typeface="+mn-ea"/>
            </a:endParaRPr>
          </a:p>
          <a:p>
            <a:pPr marL="1905" indent="-344805" algn="l">
              <a:lnSpc>
                <a:spcPct val="130000"/>
              </a:lnSpc>
              <a:buNone/>
            </a:pPr>
            <a:r>
              <a:rPr lang="zh-CN" altLang="en-US" sz="1800" b="1" dirty="0"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三个字：思维修；</a:t>
            </a:r>
            <a:endParaRPr lang="zh-CN" altLang="en-US" sz="1800" b="1" dirty="0">
              <a:latin typeface="方正古隶简体" panose="03000509000000000000" pitchFamily="65" charset="-122"/>
              <a:ea typeface="方正古隶简体" panose="03000509000000000000" pitchFamily="65" charset="-122"/>
              <a:sym typeface="+mn-ea"/>
            </a:endParaRPr>
          </a:p>
          <a:p>
            <a:pPr marL="1905" indent="-344805" algn="l">
              <a:lnSpc>
                <a:spcPct val="130000"/>
              </a:lnSpc>
              <a:buNone/>
            </a:pPr>
            <a:r>
              <a:rPr lang="zh-CN" altLang="en-US" sz="1800" b="1" dirty="0"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四个字：“功德丛林”；</a:t>
            </a:r>
            <a:endParaRPr lang="zh-CN" altLang="en-US" sz="1800" b="1" dirty="0">
              <a:latin typeface="方正古隶简体" panose="03000509000000000000" pitchFamily="65" charset="-122"/>
              <a:ea typeface="方正古隶简体" panose="03000509000000000000" pitchFamily="65" charset="-122"/>
              <a:sym typeface="+mn-ea"/>
            </a:endParaRPr>
          </a:p>
          <a:p>
            <a:pPr marL="1905" indent="-344805" algn="l">
              <a:lnSpc>
                <a:spcPct val="130000"/>
              </a:lnSpc>
              <a:buNone/>
            </a:pPr>
            <a:r>
              <a:rPr lang="zh-CN" altLang="en-US" sz="1800" b="1" dirty="0"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一串字：就是《大学》里的“定静安虑得”那段话！</a:t>
            </a:r>
            <a:endParaRPr lang="zh-CN" altLang="en-US" sz="1600" b="1" dirty="0">
              <a:latin typeface="方正古隶简体" panose="03000509000000000000" pitchFamily="65" charset="-122"/>
              <a:ea typeface="方正古隶简体" panose="03000509000000000000" pitchFamily="65" charset="-122"/>
            </a:endParaRPr>
          </a:p>
          <a:p>
            <a:pPr marL="1905" indent="-344805" algn="l">
              <a:lnSpc>
                <a:spcPct val="130000"/>
              </a:lnSpc>
              <a:buNone/>
            </a:pPr>
            <a:endParaRPr lang="zh-CN" altLang="en-US" sz="1600" b="1" strike="noStrike" noProof="1" dirty="0">
              <a:solidFill>
                <a:schemeClr val="tx1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宋体" panose="02010600030101010101" pitchFamily="2" charset="-122"/>
            </a:endParaRPr>
          </a:p>
        </p:txBody>
      </p:sp>
      <p:sp>
        <p:nvSpPr>
          <p:cNvPr id="7" name="TextBox 24"/>
          <p:cNvSpPr txBox="1"/>
          <p:nvPr/>
        </p:nvSpPr>
        <p:spPr>
          <a:xfrm>
            <a:off x="755650" y="403225"/>
            <a:ext cx="23374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行楷简体" panose="03000509000000000000" charset="-122"/>
                <a:ea typeface="方正行楷简体" panose="03000509000000000000" charset="-122"/>
                <a:sym typeface="+mn-ea"/>
              </a:rPr>
              <a:t>什么是禅？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方正行楷简体" panose="03000509000000000000" charset="-122"/>
              <a:ea typeface="方正行楷简体" panose="03000509000000000000" charset="-122"/>
              <a:sym typeface="Arial" panose="020B0604020202020204" charset="-76"/>
            </a:endParaRPr>
          </a:p>
        </p:txBody>
      </p:sp>
      <p:pic>
        <p:nvPicPr>
          <p:cNvPr id="2" name="Picture 272" descr="2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2920365" y="88265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37" r="439"/>
          <a:stretch>
            <a:fillRect/>
          </a:stretch>
        </p:blipFill>
        <p:spPr>
          <a:xfrm>
            <a:off x="8683625" y="-43180"/>
            <a:ext cx="3508375" cy="6901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2935605" y="-22225"/>
            <a:ext cx="6210300" cy="6539230"/>
            <a:chOff x="5212" y="-35"/>
            <a:chExt cx="8984" cy="9900"/>
          </a:xfrm>
        </p:grpSpPr>
        <p:pic>
          <p:nvPicPr>
            <p:cNvPr id="5" name="图片 4" descr="03f96b1c6bfa00fbf57befaf6cc9d428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5212" y="-35"/>
              <a:ext cx="8984" cy="990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7880" y="559"/>
              <a:ext cx="2758" cy="871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endParaRPr lang="en-US" altLang="zh-CN" sz="28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endParaRPr>
            </a:p>
            <a:p>
              <a:endParaRPr lang="zh-CN" altLang="en-US" sz="28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endParaRPr>
            </a:p>
            <a:p>
              <a:r>
                <a:rPr lang="zh-CN" altLang="en-US" sz="2800">
                  <a:latin typeface="隶书" panose="02010509060101010101" charset="-122"/>
                  <a:ea typeface="隶书" panose="02010509060101010101" charset="-122"/>
                  <a:cs typeface="隶书" panose="02010509060101010101" charset="-122"/>
                  <a:sym typeface="+mn-ea"/>
                </a:rPr>
                <a:t>禅 在 何 处 ？</a:t>
              </a:r>
              <a:endParaRPr lang="zh-CN" altLang="en-US" sz="28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endParaRPr>
            </a:p>
            <a:p>
              <a:endParaRPr lang="zh-CN" altLang="en-US" sz="28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endParaRPr>
            </a:p>
          </p:txBody>
        </p:sp>
      </p:grpSp>
      <p:pic>
        <p:nvPicPr>
          <p:cNvPr id="8" name="图片 7" descr="76cb2fa332ccab346e25e38b18354b63"/>
          <p:cNvPicPr>
            <a:picLocks noChangeAspect="1"/>
          </p:cNvPicPr>
          <p:nvPr/>
        </p:nvPicPr>
        <p:blipFill>
          <a:blip r:embed="rId2"/>
          <a:srcRect l="54511"/>
          <a:stretch>
            <a:fillRect/>
          </a:stretch>
        </p:blipFill>
        <p:spPr>
          <a:xfrm flipH="1" flipV="1">
            <a:off x="-5715" y="-22225"/>
            <a:ext cx="1476375" cy="2411095"/>
          </a:xfrm>
          <a:prstGeom prst="rect">
            <a:avLst/>
          </a:prstGeom>
        </p:spPr>
      </p:pic>
      <p:pic>
        <p:nvPicPr>
          <p:cNvPr id="9" name="图片 8" descr="76cb2fa332ccab346e25e38b18354b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585" y="4108450"/>
            <a:ext cx="3721735" cy="27641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1030"/>
            <a:ext cx="12192000" cy="697293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6810" y="1579245"/>
            <a:ext cx="9519285" cy="1265555"/>
          </a:xfrm>
        </p:spPr>
        <p:txBody>
          <a:bodyPr>
            <a:normAutofit/>
          </a:bodyPr>
          <a:p>
            <a:pPr marL="0" indent="0" algn="l" fontAlgn="base">
              <a:lnSpc>
                <a:spcPct val="130000"/>
              </a:lnSpc>
              <a:buNone/>
            </a:pPr>
            <a:r>
              <a:rPr lang="zh-CN" altLang="en-US" sz="2000" b="1" dirty="0">
                <a:latin typeface="方正古隶简体" panose="03000509000000000000" pitchFamily="65" charset="-122"/>
                <a:ea typeface="方正古隶简体" panose="03000509000000000000" pitchFamily="65" charset="-122"/>
                <a:sym typeface="+mn-ea"/>
              </a:rPr>
              <a:t>禅无影无踪，禅又无处不在。我们不妨通过中国的书法艺术来体会一下“禅意”。</a:t>
            </a:r>
            <a:endParaRPr lang="zh-CN" altLang="en-US" sz="2000" b="1" strike="noStrike" noProof="1" dirty="0">
              <a:solidFill>
                <a:schemeClr val="tx1"/>
              </a:solidFill>
              <a:latin typeface="方正古隶简体" panose="03000509000000000000" pitchFamily="65" charset="-122"/>
              <a:ea typeface="方正古隶简体" panose="03000509000000000000" pitchFamily="65" charset="-122"/>
              <a:sym typeface="宋体" panose="02010600030101010101" pitchFamily="2" charset="-122"/>
            </a:endParaRPr>
          </a:p>
        </p:txBody>
      </p:sp>
      <p:sp>
        <p:nvSpPr>
          <p:cNvPr id="7" name="TextBox 24"/>
          <p:cNvSpPr txBox="1"/>
          <p:nvPr/>
        </p:nvSpPr>
        <p:spPr>
          <a:xfrm>
            <a:off x="755650" y="403225"/>
            <a:ext cx="23628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行楷简体" panose="03000509000000000000" charset="-122"/>
                <a:ea typeface="方正行楷简体" panose="03000509000000000000" charset="-122"/>
                <a:sym typeface="+mn-ea"/>
              </a:rPr>
              <a:t>禅在何处？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方正行楷简体" panose="03000509000000000000" charset="-122"/>
              <a:ea typeface="方正行楷简体" panose="03000509000000000000" charset="-122"/>
              <a:sym typeface="Arial" panose="020B0604020202020204" charset="-76"/>
            </a:endParaRPr>
          </a:p>
        </p:txBody>
      </p:sp>
      <p:pic>
        <p:nvPicPr>
          <p:cNvPr id="2" name="Picture 272" descr="2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292" b="14367"/>
          <a:stretch>
            <a:fillRect/>
          </a:stretch>
        </p:blipFill>
        <p:spPr bwMode="auto">
          <a:xfrm>
            <a:off x="2903855" y="88265"/>
            <a:ext cx="1529715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 descr="C:\Users\Administrator\AppData\Local\YNote\data\zrrbella@163.com\30e60ede96ee4027a48582cc22ec3179\clipboard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22367" y="2400299"/>
            <a:ext cx="3375986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1000">
        <p15:prstTrans prst="drape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3.0.1"/>
</p:tagLst>
</file>

<file path=ppt/tags/tag10.xml><?xml version="1.0" encoding="utf-8"?>
<p:tagLst xmlns:p="http://schemas.openxmlformats.org/presentationml/2006/main">
  <p:tag name="PA" val="v3.0.1"/>
</p:tagLst>
</file>

<file path=ppt/tags/tag2.xml><?xml version="1.0" encoding="utf-8"?>
<p:tagLst xmlns:p="http://schemas.openxmlformats.org/presentationml/2006/main">
  <p:tag name="PA" val="v3.0.1"/>
</p:tagLst>
</file>

<file path=ppt/tags/tag3.xml><?xml version="1.0" encoding="utf-8"?>
<p:tagLst xmlns:p="http://schemas.openxmlformats.org/presentationml/2006/main">
  <p:tag name="KSO_WM_SLIDE_MODEL_TYPE" val="cover"/>
</p:tagLst>
</file>

<file path=ppt/tags/tag4.xml><?xml version="1.0" encoding="utf-8"?>
<p:tagLst xmlns:p="http://schemas.openxmlformats.org/presentationml/2006/main">
  <p:tag name="PA" val="v3.0.1"/>
</p:tagLst>
</file>

<file path=ppt/tags/tag5.xml><?xml version="1.0" encoding="utf-8"?>
<p:tagLst xmlns:p="http://schemas.openxmlformats.org/presentationml/2006/main">
  <p:tag name="PA" val="v3.0.1"/>
</p:tagLst>
</file>

<file path=ppt/tags/tag6.xml><?xml version="1.0" encoding="utf-8"?>
<p:tagLst xmlns:p="http://schemas.openxmlformats.org/presentationml/2006/main">
  <p:tag name="PA" val="v3.0.1"/>
</p:tagLst>
</file>

<file path=ppt/tags/tag7.xml><?xml version="1.0" encoding="utf-8"?>
<p:tagLst xmlns:p="http://schemas.openxmlformats.org/presentationml/2006/main">
  <p:tag name="PA" val="v3.0.1"/>
</p:tagLst>
</file>

<file path=ppt/tags/tag8.xml><?xml version="1.0" encoding="utf-8"?>
<p:tagLst xmlns:p="http://schemas.openxmlformats.org/presentationml/2006/main">
  <p:tag name="PA" val="v3.0.1"/>
</p:tagLst>
</file>

<file path=ppt/tags/tag9.xml><?xml version="1.0" encoding="utf-8"?>
<p:tagLst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1384</Words>
  <Application>WPS 演示</Application>
  <PresentationFormat>宽屏</PresentationFormat>
  <Paragraphs>153</Paragraphs>
  <Slides>20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40" baseType="lpstr">
      <vt:lpstr>Arial</vt:lpstr>
      <vt:lpstr>宋体</vt:lpstr>
      <vt:lpstr>Wingdings</vt:lpstr>
      <vt:lpstr>华文行楷</vt:lpstr>
      <vt:lpstr>楷体</vt:lpstr>
      <vt:lpstr>Arial</vt:lpstr>
      <vt:lpstr>方正古隶简体</vt:lpstr>
      <vt:lpstr>新宋体</vt:lpstr>
      <vt:lpstr>方正行楷简体</vt:lpstr>
      <vt:lpstr>隶书</vt:lpstr>
      <vt:lpstr>微软雅黑</vt:lpstr>
      <vt:lpstr>Wingdings 2</vt:lpstr>
      <vt:lpstr>幼圆</vt:lpstr>
      <vt:lpstr>Adobe 宋体 Std L</vt:lpstr>
      <vt:lpstr>Arial Unicode MS</vt:lpstr>
      <vt:lpstr>等线 Light</vt:lpstr>
      <vt:lpstr>等线</vt:lpstr>
      <vt:lpstr>Calibri</vt:lpstr>
      <vt:lpstr>方正行楷繁体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如何获得禅悦人生</vt:lpstr>
      <vt:lpstr>PowerPoint 演示文稿</vt:lpstr>
      <vt:lpstr>PowerPoint 演示文稿</vt:lpstr>
    </vt:vector>
  </TitlesOfParts>
  <Company>CHENYING0907出 品</Company>
  <LinksUpToDate>false</LinksUpToDate>
  <SharedDoc>false</SharedDoc>
  <HyperlinksChanged>false</HyperlinksChanged>
  <AppVersion>14.0000</AppVersion>
  <Manager>CHENYING0907出 品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CHENYING0907出 品</dc:title>
  <dc:creator>CHENYING0907出 品</dc:creator>
  <cp:lastModifiedBy>Joey</cp:lastModifiedBy>
  <cp:revision>206</cp:revision>
  <dcterms:created xsi:type="dcterms:W3CDTF">2016-07-26T07:52:00Z</dcterms:created>
  <dcterms:modified xsi:type="dcterms:W3CDTF">2019-08-21T08:10:38Z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2052-11.1.0.8907</vt:lpwstr>
  </property>
</Properties>
</file>